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59" r:id="rId3"/>
  </p:sldMasterIdLst>
  <p:notesMasterIdLst>
    <p:notesMasterId r:id="rId35"/>
  </p:notesMasterIdLst>
  <p:sldIdLst>
    <p:sldId id="256" r:id="rId4"/>
    <p:sldId id="285" r:id="rId5"/>
    <p:sldId id="296" r:id="rId6"/>
    <p:sldId id="297" r:id="rId7"/>
    <p:sldId id="260" r:id="rId8"/>
    <p:sldId id="283" r:id="rId9"/>
    <p:sldId id="259" r:id="rId10"/>
    <p:sldId id="263" r:id="rId11"/>
    <p:sldId id="305" r:id="rId12"/>
    <p:sldId id="310" r:id="rId13"/>
    <p:sldId id="291" r:id="rId14"/>
    <p:sldId id="299" r:id="rId15"/>
    <p:sldId id="300" r:id="rId16"/>
    <p:sldId id="301" r:id="rId17"/>
    <p:sldId id="302" r:id="rId18"/>
    <p:sldId id="303" r:id="rId19"/>
    <p:sldId id="287" r:id="rId20"/>
    <p:sldId id="272" r:id="rId21"/>
    <p:sldId id="274" r:id="rId22"/>
    <p:sldId id="292" r:id="rId23"/>
    <p:sldId id="275" r:id="rId24"/>
    <p:sldId id="276" r:id="rId25"/>
    <p:sldId id="293" r:id="rId26"/>
    <p:sldId id="304" r:id="rId27"/>
    <p:sldId id="281" r:id="rId28"/>
    <p:sldId id="295" r:id="rId29"/>
    <p:sldId id="306" r:id="rId30"/>
    <p:sldId id="307" r:id="rId31"/>
    <p:sldId id="294" r:id="rId32"/>
    <p:sldId id="279" r:id="rId33"/>
    <p:sldId id="280" r:id="rId34"/>
  </p:sldIdLst>
  <p:sldSz cx="10080625" cy="567055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969"/>
    <a:srgbClr val="B7C6C1"/>
    <a:srgbClr val="0076A1"/>
    <a:srgbClr val="79C8C5"/>
    <a:srgbClr val="62A2A7"/>
    <a:srgbClr val="006666"/>
    <a:srgbClr val="F8F3F3"/>
    <a:srgbClr val="B31364"/>
    <a:srgbClr val="056F6D"/>
    <a:srgbClr val="326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635" autoAdjust="0"/>
  </p:normalViewPr>
  <p:slideViewPr>
    <p:cSldViewPr>
      <p:cViewPr varScale="1">
        <p:scale>
          <a:sx n="134" d="100"/>
          <a:sy n="134" d="100"/>
        </p:scale>
        <p:origin x="-480" y="-84"/>
      </p:cViewPr>
      <p:guideLst>
        <p:guide orient="horz" pos="1786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explosion val="1"/>
          <c:dPt>
            <c:idx val="0"/>
            <c:bubble3D val="0"/>
            <c:spPr>
              <a:solidFill>
                <a:srgbClr val="B31364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CA-47AB-87DA-022638A3E65B}"/>
              </c:ext>
            </c:extLst>
          </c:dPt>
          <c:dPt>
            <c:idx val="1"/>
            <c:bubble3D val="0"/>
            <c:spPr>
              <a:solidFill>
                <a:srgbClr val="62A2A7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CA-47AB-87DA-022638A3E65B}"/>
              </c:ext>
            </c:extLst>
          </c:dPt>
          <c:dPt>
            <c:idx val="2"/>
            <c:bubble3D val="0"/>
            <c:spPr>
              <a:solidFill>
                <a:srgbClr val="2E5C63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CA-47AB-87DA-022638A3E65B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CA-47AB-87DA-022638A3E65B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CA-47AB-87DA-022638A3E6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3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3674021.5</c:v>
                </c:pt>
                <c:pt idx="1">
                  <c:v>1384800.4</c:v>
                </c:pt>
                <c:pt idx="2">
                  <c:v>246278.8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4CA-47AB-87DA-022638A3E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58313631893567"/>
          <c:y val="2.0095938012372576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0076A1"/>
              </a:solidFill>
              <a:ln w="0">
                <a:solidFill>
                  <a:srgbClr val="62A2A7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20-465B-BD37-BC0EC137C5D3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20-465B-BD37-BC0EC137C5D3}"/>
              </c:ext>
            </c:extLst>
          </c:dPt>
          <c:dPt>
            <c:idx val="2"/>
            <c:bubble3D val="0"/>
            <c:spPr>
              <a:solidFill>
                <a:srgbClr val="62A2A7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20-465B-BD37-BC0EC137C5D3}"/>
              </c:ext>
            </c:extLst>
          </c:dPt>
          <c:dPt>
            <c:idx val="3"/>
            <c:bubble3D val="0"/>
            <c:spPr>
              <a:solidFill>
                <a:srgbClr val="79C8C5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820-465B-BD37-BC0EC137C5D3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820-465B-BD37-BC0EC137C5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Строка 1</c:v>
                </c:pt>
                <c:pt idx="3">
                  <c:v>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48665.7</c:v>
                </c:pt>
                <c:pt idx="3">
                  <c:v>172363.4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820-465B-BD37-BC0EC137C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6"/>
        <c:holeSize val="6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57065724904717"/>
          <c:y val="5.651538972756386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explosion val="1"/>
          <c:dPt>
            <c:idx val="0"/>
            <c:bubble3D val="0"/>
            <c:spPr>
              <a:solidFill>
                <a:srgbClr val="2E5C63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1A-4B89-8224-CAB80877B7C6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1A-4B89-8224-CAB80877B7C6}"/>
              </c:ext>
            </c:extLst>
          </c:dPt>
          <c:dPt>
            <c:idx val="2"/>
            <c:bubble3D val="0"/>
            <c:spPr>
              <a:solidFill>
                <a:srgbClr val="62A2A7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1A-4B89-8224-CAB80877B7C6}"/>
              </c:ext>
            </c:extLst>
          </c:dPt>
          <c:dPt>
            <c:idx val="3"/>
            <c:bubble3D val="0"/>
            <c:spPr>
              <a:solidFill>
                <a:srgbClr val="B7C6C1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1A-4B89-8224-CAB80877B7C6}"/>
              </c:ext>
            </c:extLst>
          </c:dPt>
          <c:dPt>
            <c:idx val="4"/>
            <c:bubble3D val="0"/>
            <c:spPr>
              <a:solidFill>
                <a:srgbClr val="79C8C5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81A-4B89-8224-CAB80877B7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392483.8</c:v>
                </c:pt>
                <c:pt idx="1">
                  <c:v>13024.6</c:v>
                </c:pt>
                <c:pt idx="2">
                  <c:v>158648.5</c:v>
                </c:pt>
                <c:pt idx="3">
                  <c:v>12237.5</c:v>
                </c:pt>
                <c:pt idx="4">
                  <c:v>32363.5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81A-4B89-8224-CAB80877B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6"/>
        <c:holeSize val="6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759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1"/>
            <a:ext cx="2946351" cy="497759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82168BE8-D8F6-49EC-832A-5AB1C323E3D7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9" y="4777850"/>
            <a:ext cx="5437821" cy="3909149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468"/>
            <a:ext cx="2946351" cy="497759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430468"/>
            <a:ext cx="2946351" cy="497759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16173C84-FA1C-44CE-A977-76E9C6F2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0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16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3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5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B720D7-58E5-CF85-4FAE-294DADA49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56364526-39A0-8FF8-9C99-7468CB10A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2C72A1B3-A6EE-54F7-549C-79216B765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B4CA7C7-4568-8D75-A57F-89C3E08490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9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7BD986D-6D90-8672-B9B1-3EBF20A74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63B4C76-9EE0-C847-638C-2F72483998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85ADAA2-83FB-F207-8808-7CF6AF014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5453A76-A254-5503-DB81-E7F794112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85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1703DA6-71B1-E798-BB7F-147C86AF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7B6D5EE8-A062-B7B5-6721-096C8CF49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58C14058-629B-E3D8-1F93-E15E88550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709B73B-B82F-729A-092E-A7B9C5AD8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66">
              <a:defRPr/>
            </a:pPr>
            <a:fld id="{16173C84-FA1C-44CE-A977-76E9C6F243C5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366">
                <a:defRPr/>
              </a:pPr>
              <a:t>12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4395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8F24AE-2C9A-699D-DF07-2614D74B5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D705137-40B7-5BC6-C3CD-1474B9A28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E483864-5134-2092-FAC0-0223625D5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ACF0956-A577-4845-FDCD-FC3135B01B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66">
              <a:defRPr/>
            </a:pPr>
            <a:fld id="{16173C84-FA1C-44CE-A977-76E9C6F243C5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366">
                <a:defRPr/>
              </a:pPr>
              <a:t>13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5568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A14C34-6C5D-2420-4D99-62A73EC6B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127FC61A-59AD-C57B-EEEA-AD57526BE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F59669F-F39B-0B93-FE21-504A36FA7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4C7B69F-2A4C-ABEC-2966-DCDF8A1AA8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66">
              <a:defRPr/>
            </a:pPr>
            <a:fld id="{16173C84-FA1C-44CE-A977-76E9C6F243C5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366">
                <a:defRPr/>
              </a:pPr>
              <a:t>14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2142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A79728-ACB2-E5DD-A3ED-5022A4948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152AA142-7B60-67F2-F96E-D6181DC4D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8FCA9B96-AC03-8801-FD93-FC96CA88C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ED8940E-8EBB-91A1-F414-53545A7BF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66">
              <a:defRPr/>
            </a:pPr>
            <a:fld id="{16173C84-FA1C-44CE-A977-76E9C6F243C5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366">
                <a:defRPr/>
              </a:pPr>
              <a:t>15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037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E80129A-764C-9291-E870-1580A9C89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DCFE73D-9DF2-FE87-514D-A8FC9F5E6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8097CC08-20E3-59A2-220C-4DBDFD091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19D12A4-85C6-2A5E-4F8C-55045F4D0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66">
              <a:defRPr/>
            </a:pPr>
            <a:fld id="{16173C84-FA1C-44CE-A977-76E9C6F243C5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366">
                <a:defRPr/>
              </a:pPr>
              <a:t>16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113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A72973-40D8-46A6-8452-3AC125A8328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A51EDB-DE91-4749-8A4B-AB7101756CD8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5B8334D-2618-45AD-A9CD-78DA8F8756B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ользовательский макет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E03FAB0-A71C-4667-B0A2-1A40D6C6B751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g object 16"/>
          <p:cNvPicPr/>
          <p:nvPr/>
        </p:nvPicPr>
        <p:blipFill>
          <a:blip r:embed="rId3"/>
          <a:stretch/>
        </p:blipFill>
        <p:spPr>
          <a:xfrm>
            <a:off x="0" y="0"/>
            <a:ext cx="10079640" cy="566928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084760" y="172080"/>
            <a:ext cx="7444800" cy="33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0" y="881640"/>
            <a:ext cx="4918680" cy="12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2898"/>
          </a:bodyPr>
          <a:lstStyle/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1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1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1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ftr" idx="4"/>
          </p:nvPr>
        </p:nvSpPr>
        <p:spPr>
          <a:xfrm>
            <a:off x="3427200" y="5272560"/>
            <a:ext cx="3225240" cy="2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dt" idx="5"/>
          </p:nvPr>
        </p:nvSpPr>
        <p:spPr>
          <a:xfrm>
            <a:off x="504000" y="5272560"/>
            <a:ext cx="2318040" cy="2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 idx="6"/>
          </p:nvPr>
        </p:nvSpPr>
        <p:spPr>
          <a:xfrm>
            <a:off x="7257600" y="5272560"/>
            <a:ext cx="2318040" cy="2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0" strike="noStrike" spc="-1">
                <a:solidFill>
                  <a:srgbClr val="B2B2B2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66BB280-4743-4583-B4E4-79FCE294C447}" type="slidenum">
              <a:rPr lang="ru-RU" sz="1400" b="0" strike="noStrike" spc="-1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8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rgbClr val="025373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Прямоугольник 6"/>
          <p:cNvSpPr/>
          <p:nvPr/>
        </p:nvSpPr>
        <p:spPr>
          <a:xfrm>
            <a:off x="10080" y="5599080"/>
            <a:ext cx="10079640" cy="81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7080" rIns="90000" bIns="3708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0" name="Группа 11"/>
          <p:cNvGrpSpPr/>
          <p:nvPr/>
        </p:nvGrpSpPr>
        <p:grpSpPr>
          <a:xfrm>
            <a:off x="7757280" y="5454000"/>
            <a:ext cx="2351520" cy="226800"/>
            <a:chOff x="7757280" y="5454000"/>
            <a:chExt cx="2351520" cy="226800"/>
          </a:xfrm>
        </p:grpSpPr>
        <p:sp>
          <p:nvSpPr>
            <p:cNvPr id="51" name="Прямоугольник 12"/>
            <p:cNvSpPr/>
            <p:nvPr/>
          </p:nvSpPr>
          <p:spPr>
            <a:xfrm>
              <a:off x="8008560" y="5454000"/>
              <a:ext cx="2100240" cy="226800"/>
            </a:xfrm>
            <a:prstGeom prst="rect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" name="Блок-схема: объединение 13"/>
            <p:cNvSpPr/>
            <p:nvPr/>
          </p:nvSpPr>
          <p:spPr>
            <a:xfrm rot="10800000">
              <a:off x="7757280" y="5454000"/>
              <a:ext cx="502200" cy="226800"/>
            </a:xfrm>
            <a:prstGeom prst="flowChartMerge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92640" y="1681200"/>
            <a:ext cx="8634600" cy="334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800" b="0" strike="noStrike" spc="-1">
                <a:solidFill>
                  <a:srgbClr val="025373"/>
                </a:solidFill>
                <a:latin typeface="Calibri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2400" b="0" strike="noStrike" spc="-1">
                <a:solidFill>
                  <a:srgbClr val="025373"/>
                </a:solidFill>
                <a:latin typeface="Calibri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25373"/>
                </a:solidFill>
                <a:latin typeface="Calibri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Четвертый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Пятый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kirovsk-reg.ru/komfin" TargetMode="External"/><Relationship Id="rId7" Type="http://schemas.openxmlformats.org/officeDocument/2006/relationships/hyperlink" Target="file:///\\srv\www\vhosts\git_exclude\save\queued\0\5\a\05a3aa11-c4bf-4bb9-9ac8-1c42502d6fc6\minfin.ru" TargetMode="External"/><Relationship Id="rId2" Type="http://schemas.openxmlformats.org/officeDocument/2006/relationships/hyperlink" Target="https://kirovsk-reg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splo.ru/" TargetMode="External"/><Relationship Id="rId5" Type="http://schemas.openxmlformats.org/officeDocument/2006/relationships/hyperlink" Target="https://kkglo.lenobl.ru/" TargetMode="External"/><Relationship Id="rId4" Type="http://schemas.openxmlformats.org/officeDocument/2006/relationships/hyperlink" Target="file:///\\srv\www\vhosts\git_exclude\save\queued\0\5\a\05a3aa11-c4bf-4bb9-9ac8-1c42502d6fc6\budget.lenobl.ru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object 2"/>
          <p:cNvGrpSpPr/>
          <p:nvPr/>
        </p:nvGrpSpPr>
        <p:grpSpPr>
          <a:xfrm>
            <a:off x="0" y="-360"/>
            <a:ext cx="10080000" cy="5670360"/>
            <a:chOff x="0" y="-360"/>
            <a:chExt cx="10080000" cy="5670360"/>
          </a:xfrm>
        </p:grpSpPr>
        <p:pic>
          <p:nvPicPr>
            <p:cNvPr id="55" name="object 1"/>
            <p:cNvPicPr/>
            <p:nvPr/>
          </p:nvPicPr>
          <p:blipFill>
            <a:blip r:embed="rId3"/>
            <a:stretch/>
          </p:blipFill>
          <p:spPr>
            <a:xfrm>
              <a:off x="0" y="-360"/>
              <a:ext cx="10080000" cy="567036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  <p:pic>
          <p:nvPicPr>
            <p:cNvPr id="56" name="object 6"/>
            <p:cNvPicPr/>
            <p:nvPr/>
          </p:nvPicPr>
          <p:blipFill>
            <a:blip r:embed="rId4"/>
            <a:stretch/>
          </p:blipFill>
          <p:spPr>
            <a:xfrm>
              <a:off x="0" y="-360"/>
              <a:ext cx="10053000" cy="567000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  <p:pic>
          <p:nvPicPr>
            <p:cNvPr id="57" name="object 7"/>
            <p:cNvPicPr/>
            <p:nvPr/>
          </p:nvPicPr>
          <p:blipFill>
            <a:blip r:embed="rId5"/>
            <a:stretch/>
          </p:blipFill>
          <p:spPr>
            <a:xfrm>
              <a:off x="0" y="-360"/>
              <a:ext cx="10080000" cy="567000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</p:grpSp>
      <p:grpSp>
        <p:nvGrpSpPr>
          <p:cNvPr id="58" name="Группа 57"/>
          <p:cNvGrpSpPr/>
          <p:nvPr/>
        </p:nvGrpSpPr>
        <p:grpSpPr>
          <a:xfrm>
            <a:off x="3420000" y="4152960"/>
            <a:ext cx="6660000" cy="855720"/>
            <a:chOff x="3420000" y="4184280"/>
            <a:chExt cx="6660000" cy="855720"/>
          </a:xfrm>
        </p:grpSpPr>
        <p:sp>
          <p:nvSpPr>
            <p:cNvPr id="59" name="object 4"/>
            <p:cNvSpPr/>
            <p:nvPr/>
          </p:nvSpPr>
          <p:spPr>
            <a:xfrm>
              <a:off x="3420000" y="4226400"/>
              <a:ext cx="6660000" cy="734040"/>
            </a:xfrm>
            <a:custGeom>
              <a:avLst/>
              <a:gdLst>
                <a:gd name="textAreaLeft" fmla="*/ 0 w 6660000"/>
                <a:gd name="textAreaRight" fmla="*/ 6660360 w 6660000"/>
                <a:gd name="textAreaTop" fmla="*/ 0 h 734040"/>
                <a:gd name="textAreaBottom" fmla="*/ 734400 h 734040"/>
              </a:gdLst>
              <a:ahLst/>
              <a:cxnLst/>
              <a:rect l="textAreaLeft" t="textAreaTop" r="textAreaRight" b="textAreaBottom"/>
              <a:pathLst>
                <a:path w="6012180" h="648335">
                  <a:moveTo>
                    <a:pt x="0" y="648068"/>
                  </a:moveTo>
                  <a:lnTo>
                    <a:pt x="6012180" y="648068"/>
                  </a:lnTo>
                  <a:lnTo>
                    <a:pt x="6012180" y="0"/>
                  </a:lnTo>
                  <a:lnTo>
                    <a:pt x="0" y="0"/>
                  </a:lnTo>
                  <a:lnTo>
                    <a:pt x="0" y="648068"/>
                  </a:lnTo>
                  <a:close/>
                </a:path>
              </a:pathLst>
            </a:custGeom>
            <a:solidFill>
              <a:srgbClr val="019F9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0" name="object 5"/>
            <p:cNvPicPr/>
            <p:nvPr/>
          </p:nvPicPr>
          <p:blipFill>
            <a:blip r:embed="rId6"/>
            <a:stretch/>
          </p:blipFill>
          <p:spPr>
            <a:xfrm>
              <a:off x="3474360" y="4184280"/>
              <a:ext cx="149760" cy="854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" name="object 8"/>
            <p:cNvSpPr/>
            <p:nvPr/>
          </p:nvSpPr>
          <p:spPr>
            <a:xfrm>
              <a:off x="3519360" y="4213800"/>
              <a:ext cx="360" cy="73404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734040"/>
                <a:gd name="textAreaBottom" fmla="*/ 734400 h 734040"/>
              </a:gdLst>
              <a:ahLst/>
              <a:cxnLst/>
              <a:rect l="textAreaLeft" t="textAreaTop" r="textAreaRight" b="textAreaBottom"/>
              <a:pathLst>
                <a:path h="648335">
                  <a:moveTo>
                    <a:pt x="0" y="648068"/>
                  </a:moveTo>
                  <a:lnTo>
                    <a:pt x="0" y="0"/>
                  </a:lnTo>
                </a:path>
              </a:pathLst>
            </a:custGeom>
            <a:noFill/>
            <a:ln w="28440">
              <a:solidFill>
                <a:srgbClr val="CDCDC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2" name="object 9"/>
            <p:cNvPicPr/>
            <p:nvPr/>
          </p:nvPicPr>
          <p:blipFill>
            <a:blip r:embed="rId7"/>
            <a:stretch/>
          </p:blipFill>
          <p:spPr>
            <a:xfrm>
              <a:off x="3567240" y="4186080"/>
              <a:ext cx="148320" cy="853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" name="object 10"/>
            <p:cNvSpPr/>
            <p:nvPr/>
          </p:nvSpPr>
          <p:spPr>
            <a:xfrm>
              <a:off x="3611160" y="4215600"/>
              <a:ext cx="720" cy="73368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733680"/>
                <a:gd name="textAreaBottom" fmla="*/ 734040 h 733680"/>
              </a:gdLst>
              <a:ahLst/>
              <a:cxnLst/>
              <a:rect l="textAreaLeft" t="textAreaTop" r="textAreaRight" b="textAreaBottom"/>
              <a:pathLst>
                <a:path h="648335">
                  <a:moveTo>
                    <a:pt x="0" y="648068"/>
                  </a:moveTo>
                  <a:lnTo>
                    <a:pt x="0" y="0"/>
                  </a:lnTo>
                </a:path>
              </a:pathLst>
            </a:custGeom>
            <a:noFill/>
            <a:ln w="28440">
              <a:solidFill>
                <a:srgbClr val="CDCDC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65480" y="0"/>
            <a:ext cx="2774520" cy="5760000"/>
            <a:chOff x="465480" y="0"/>
            <a:chExt cx="2774520" cy="5760000"/>
          </a:xfrm>
        </p:grpSpPr>
        <p:pic>
          <p:nvPicPr>
            <p:cNvPr id="65" name="object 12"/>
            <p:cNvPicPr/>
            <p:nvPr/>
          </p:nvPicPr>
          <p:blipFill>
            <a:blip r:embed="rId8"/>
            <a:stretch/>
          </p:blipFill>
          <p:spPr>
            <a:xfrm>
              <a:off x="465480" y="0"/>
              <a:ext cx="2774520" cy="576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" name="object 13"/>
            <p:cNvPicPr/>
            <p:nvPr/>
          </p:nvPicPr>
          <p:blipFill>
            <a:blip r:embed="rId9"/>
            <a:stretch/>
          </p:blipFill>
          <p:spPr>
            <a:xfrm>
              <a:off x="612720" y="0"/>
              <a:ext cx="2479320" cy="5727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7" name="TextBox 66"/>
          <p:cNvSpPr txBox="1"/>
          <p:nvPr/>
        </p:nvSpPr>
        <p:spPr>
          <a:xfrm>
            <a:off x="3780000" y="529560"/>
            <a:ext cx="6231240" cy="730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Arial"/>
              </a:rPr>
              <a:t>                        БЮДЖЕТ ДЛЯ ГРАЖДАН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61586" y="1824395"/>
            <a:ext cx="6591240" cy="180296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chemeClr val="bg2"/>
                </a:solidFill>
              </a:rPr>
              <a:t>ГОДОВОЙ ОТЧЕТ ОБ ИСПОЛНЕНИИ БЮДЖЕТА КИРОВСКОГО МУНИЦИПАЛЬНОГО РАЙОНА ЛЕНИНГРАДСКОЙ ОБЛАСТИ ЗА 2025 ГОД </a:t>
            </a:r>
            <a:endParaRPr lang="ru-RU" sz="1800" b="0" strike="noStrike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41400" y="4195080"/>
            <a:ext cx="4207224" cy="73403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dirty="0">
                <a:solidFill>
                  <a:schemeClr val="bg2"/>
                </a:solidFill>
              </a:rPr>
              <a:t>Заместитель главы администрации </a:t>
            </a:r>
            <a:r>
              <a:rPr lang="ru-RU" sz="1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председатель комитета финансов</a:t>
            </a:r>
          </a:p>
          <a:p>
            <a:r>
              <a:rPr lang="ru-RU" sz="1400" b="1" spc="-1" dirty="0">
                <a:solidFill>
                  <a:srgbClr val="FFFFFF"/>
                </a:solidFill>
                <a:latin typeface="Arial"/>
              </a:rPr>
              <a:t>БРЮХОВА ЕЛЕНА ВЯЧЕСЛАВОВНА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Рисунок 71"/>
          <p:cNvPicPr/>
          <p:nvPr/>
        </p:nvPicPr>
        <p:blipFill>
          <a:blip r:embed="rId10"/>
          <a:srcRect l="9264" t="2332" r="21251" b="17243"/>
          <a:stretch/>
        </p:blipFill>
        <p:spPr>
          <a:xfrm>
            <a:off x="972000" y="336240"/>
            <a:ext cx="1799640" cy="167976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" name="TextBox 1"/>
          <p:cNvSpPr txBox="1"/>
          <p:nvPr/>
        </p:nvSpPr>
        <p:spPr>
          <a:xfrm>
            <a:off x="1185475" y="3143344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4C43"/>
                </a:solidFill>
              </a:rPr>
              <a:t>2025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32" y="3806285"/>
            <a:ext cx="1720069" cy="172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E4AA583-688B-E932-FEE7-F1A38B3E3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xmlns="" id="{620913BD-4BCF-FCD0-0949-48FC025367F3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xmlns="" id="{5A42A575-BCCC-1D9F-7126-B00166CB14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0000" y="98972"/>
            <a:ext cx="9036856" cy="576064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СТРУКТУРА </a:t>
            </a:r>
            <a:r>
              <a:rPr lang="ru-RU" b="1" spc="-1" dirty="0">
                <a:solidFill>
                  <a:srgbClr val="006B68"/>
                </a:solidFill>
                <a:latin typeface="Arial"/>
              </a:rPr>
              <a:t>БЕЗВОЗМЕЗДНЫХ ПОСТУПЛЕНИЙ ОТ ДРУГИХ БЮДЖЕТОВ </a:t>
            </a:r>
            <a:r>
              <a:rPr lang="ru-RU" b="1" kern="0" spc="-1" dirty="0">
                <a:solidFill>
                  <a:srgbClr val="006B68"/>
                </a:solidFill>
              </a:rPr>
              <a:t>- 2025</a:t>
            </a:r>
            <a:r>
              <a:rPr lang="ru-RU" kern="0" spc="-1" dirty="0">
                <a:solidFill>
                  <a:srgbClr val="000000"/>
                </a:solidFill>
                <a:latin typeface="Calibri"/>
              </a:rPr>
              <a:t/>
            </a: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xmlns="" id="{C9C3F943-2A01-A14F-CF12-8496E800095B}"/>
              </a:ext>
            </a:extLst>
          </p:cNvPr>
          <p:cNvSpPr/>
          <p:nvPr/>
        </p:nvSpPr>
        <p:spPr>
          <a:xfrm>
            <a:off x="8136656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A2B5AA5-CCD0-4D42-560B-ABD25C52A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0" y="675035"/>
            <a:ext cx="8779001" cy="18290"/>
          </a:xfrm>
          <a:prstGeom prst="rect">
            <a:avLst/>
          </a:prstGeom>
        </p:spPr>
      </p:pic>
      <p:grpSp>
        <p:nvGrpSpPr>
          <p:cNvPr id="4" name="object 18">
            <a:extLst>
              <a:ext uri="{FF2B5EF4-FFF2-40B4-BE49-F238E27FC236}">
                <a16:creationId xmlns:a16="http://schemas.microsoft.com/office/drawing/2014/main" xmlns="" id="{4EDE5582-33D7-58E9-8BBD-F6DC8283B64B}"/>
              </a:ext>
            </a:extLst>
          </p:cNvPr>
          <p:cNvGrpSpPr/>
          <p:nvPr/>
        </p:nvGrpSpPr>
        <p:grpSpPr>
          <a:xfrm>
            <a:off x="2664049" y="1061420"/>
            <a:ext cx="4766310" cy="2980182"/>
            <a:chOff x="2058923" y="1362455"/>
            <a:chExt cx="4766310" cy="2980182"/>
          </a:xfrm>
        </p:grpSpPr>
        <p:pic>
          <p:nvPicPr>
            <p:cNvPr id="5" name="object 19">
              <a:extLst>
                <a:ext uri="{FF2B5EF4-FFF2-40B4-BE49-F238E27FC236}">
                  <a16:creationId xmlns:a16="http://schemas.microsoft.com/office/drawing/2014/main" xmlns="" id="{797125C5-087D-323B-DE83-78930FBB937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8923" y="1362455"/>
              <a:ext cx="4766310" cy="2980182"/>
            </a:xfrm>
            <a:prstGeom prst="rect">
              <a:avLst/>
            </a:prstGeom>
          </p:spPr>
        </p:pic>
        <p:pic>
          <p:nvPicPr>
            <p:cNvPr id="6" name="object 20">
              <a:extLst>
                <a:ext uri="{FF2B5EF4-FFF2-40B4-BE49-F238E27FC236}">
                  <a16:creationId xmlns:a16="http://schemas.microsoft.com/office/drawing/2014/main" xmlns="" id="{8023EEC7-A79C-D941-33E1-83ACDECF1D1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9816" y="1990343"/>
              <a:ext cx="2554223" cy="1292352"/>
            </a:xfrm>
            <a:prstGeom prst="rect">
              <a:avLst/>
            </a:prstGeom>
          </p:spPr>
        </p:pic>
      </p:grpSp>
      <p:sp>
        <p:nvSpPr>
          <p:cNvPr id="9" name="object 14">
            <a:extLst>
              <a:ext uri="{FF2B5EF4-FFF2-40B4-BE49-F238E27FC236}">
                <a16:creationId xmlns:a16="http://schemas.microsoft.com/office/drawing/2014/main" xmlns="" id="{72A9CDAD-0837-640F-B2BF-97FE82D6F5E7}"/>
              </a:ext>
            </a:extLst>
          </p:cNvPr>
          <p:cNvSpPr txBox="1"/>
          <p:nvPr/>
        </p:nvSpPr>
        <p:spPr>
          <a:xfrm>
            <a:off x="211030" y="1490623"/>
            <a:ext cx="25922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b="1" spc="-1" dirty="0">
                <a:solidFill>
                  <a:srgbClr val="006B68"/>
                </a:solidFill>
                <a:latin typeface="Arial"/>
              </a:rPr>
              <a:t>   </a:t>
            </a: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2 816 554,0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15,8 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xmlns="" id="{A833CD09-B306-143A-ADC4-74B37357CBC4}"/>
              </a:ext>
            </a:extLst>
          </p:cNvPr>
          <p:cNvSpPr txBox="1"/>
          <p:nvPr/>
        </p:nvSpPr>
        <p:spPr>
          <a:xfrm>
            <a:off x="5628658" y="4800847"/>
            <a:ext cx="251333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spcBef>
                <a:spcPts val="844"/>
              </a:spcBef>
            </a:pPr>
            <a:r>
              <a:rPr lang="ru-RU" sz="1400" spc="-1" dirty="0">
                <a:solidFill>
                  <a:srgbClr val="006764"/>
                </a:solidFill>
                <a:latin typeface="Arial"/>
              </a:rPr>
              <a:t>ДОТАЦИИ</a:t>
            </a:r>
            <a:endParaRPr sz="140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xmlns="" id="{87925E30-10D8-9F51-0C97-B7C117E4E559}"/>
              </a:ext>
            </a:extLst>
          </p:cNvPr>
          <p:cNvSpPr txBox="1"/>
          <p:nvPr/>
        </p:nvSpPr>
        <p:spPr>
          <a:xfrm>
            <a:off x="5902090" y="4299856"/>
            <a:ext cx="2866131" cy="4244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spcBef>
                <a:spcPts val="430"/>
              </a:spcBef>
            </a:pPr>
            <a:r>
              <a:rPr lang="ru-RU" sz="2400" b="1" spc="-1" dirty="0">
                <a:solidFill>
                  <a:srgbClr val="006B68"/>
                </a:solidFill>
                <a:latin typeface="Arial"/>
              </a:rPr>
              <a:t>656 842,9  </a:t>
            </a:r>
            <a:r>
              <a:rPr lang="ru-RU" sz="1600" b="1" spc="-1" dirty="0">
                <a:solidFill>
                  <a:srgbClr val="006764"/>
                </a:solidFill>
              </a:rPr>
              <a:t>▴</a:t>
            </a:r>
            <a:r>
              <a:rPr lang="ru-RU" sz="1400" b="1" spc="-1" dirty="0">
                <a:solidFill>
                  <a:srgbClr val="006764"/>
                </a:solidFill>
                <a:latin typeface="Arial"/>
              </a:rPr>
              <a:t>10,0 </a:t>
            </a:r>
            <a:r>
              <a:rPr sz="14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xmlns="" id="{79742C70-2C04-81C9-67C0-55B9B1D1B83E}"/>
              </a:ext>
            </a:extLst>
          </p:cNvPr>
          <p:cNvSpPr txBox="1"/>
          <p:nvPr/>
        </p:nvSpPr>
        <p:spPr>
          <a:xfrm>
            <a:off x="385535" y="4118753"/>
            <a:ext cx="2299510" cy="275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lang="ru-RU" sz="1600" b="1" spc="-1" dirty="0">
                <a:solidFill>
                  <a:srgbClr val="006B68"/>
                </a:solidFill>
                <a:latin typeface="Arial"/>
              </a:rPr>
              <a:t>   </a:t>
            </a: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22 </a:t>
            </a:r>
            <a:r>
              <a:rPr lang="ru-RU" sz="2400" b="1" spc="-1" dirty="0">
                <a:solidFill>
                  <a:srgbClr val="006764"/>
                </a:solidFill>
              </a:rPr>
              <a:t>641,7 </a:t>
            </a:r>
            <a:r>
              <a:rPr lang="ru-RU" sz="1400" b="1" spc="-1" dirty="0">
                <a:solidFill>
                  <a:srgbClr val="006764"/>
                </a:solidFill>
              </a:rPr>
              <a:t>▴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38,9 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xmlns="" id="{8723EBDE-6D0A-A06B-6AEC-0FC2B1E4975C}"/>
              </a:ext>
            </a:extLst>
          </p:cNvPr>
          <p:cNvSpPr txBox="1"/>
          <p:nvPr/>
        </p:nvSpPr>
        <p:spPr>
          <a:xfrm>
            <a:off x="373379" y="4549875"/>
            <a:ext cx="251333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spcBef>
                <a:spcPts val="844"/>
              </a:spcBef>
            </a:pPr>
            <a:r>
              <a:rPr lang="ru-RU" sz="2000" spc="-1" dirty="0" err="1">
                <a:solidFill>
                  <a:srgbClr val="006764"/>
                </a:solidFill>
                <a:latin typeface="Arial"/>
              </a:rPr>
              <a:t>имт</a:t>
            </a:r>
            <a:endParaRPr sz="200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xmlns="" id="{2EBD37BA-BC27-D13F-EE3C-89FD6A9722CC}"/>
              </a:ext>
            </a:extLst>
          </p:cNvPr>
          <p:cNvSpPr txBox="1"/>
          <p:nvPr/>
        </p:nvSpPr>
        <p:spPr>
          <a:xfrm>
            <a:off x="7059271" y="2186385"/>
            <a:ext cx="3148965" cy="2492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5080" indent="-913130" algn="ctr">
              <a:lnSpc>
                <a:spcPts val="1870"/>
              </a:lnSpc>
              <a:spcBef>
                <a:spcPts val="844"/>
              </a:spcBef>
            </a:pPr>
            <a:r>
              <a:rPr lang="ru-RU" sz="1400" spc="-1" dirty="0">
                <a:solidFill>
                  <a:srgbClr val="006764"/>
                </a:solidFill>
                <a:latin typeface="Arial"/>
              </a:rPr>
              <a:t>СУБСИДИИ</a:t>
            </a:r>
            <a:endParaRPr sz="140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xmlns="" id="{8D41FEBE-199F-EF2C-FFA3-00037B065FFC}"/>
              </a:ext>
            </a:extLst>
          </p:cNvPr>
          <p:cNvSpPr txBox="1"/>
          <p:nvPr/>
        </p:nvSpPr>
        <p:spPr>
          <a:xfrm>
            <a:off x="7416576" y="1669984"/>
            <a:ext cx="2281302" cy="40716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475 559,6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       25,9 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xmlns="" id="{9C09D7B8-C170-7D7A-CFBC-EFDF933179C6}"/>
              </a:ext>
            </a:extLst>
          </p:cNvPr>
          <p:cNvSpPr txBox="1"/>
          <p:nvPr/>
        </p:nvSpPr>
        <p:spPr>
          <a:xfrm>
            <a:off x="3722510" y="2141829"/>
            <a:ext cx="2513330" cy="9560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spcBef>
                <a:spcPts val="844"/>
              </a:spcBef>
            </a:pPr>
            <a:r>
              <a:rPr lang="ru-RU" sz="1600" b="1" spc="-1" dirty="0">
                <a:solidFill>
                  <a:srgbClr val="006666"/>
                </a:solidFill>
                <a:latin typeface="Arial"/>
              </a:rPr>
              <a:t>3 971 598,2</a:t>
            </a:r>
          </a:p>
          <a:p>
            <a:pPr marR="5080" algn="ctr">
              <a:spcBef>
                <a:spcPts val="844"/>
              </a:spcBef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ru-RU" sz="1600" b="1" spc="-1" dirty="0">
                <a:solidFill>
                  <a:srgbClr val="006764"/>
                </a:solidFill>
              </a:rPr>
              <a:t>▴</a:t>
            </a: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</a:rPr>
              <a:t> 7,7 </a:t>
            </a:r>
            <a:r>
              <a:rPr lang="ru-RU" sz="1600" b="1" spc="-1" dirty="0">
                <a:solidFill>
                  <a:srgbClr val="006666"/>
                </a:solidFill>
                <a:latin typeface="Arial"/>
              </a:rPr>
              <a:t>% </a:t>
            </a:r>
          </a:p>
          <a:p>
            <a:pPr marR="5080" algn="ctr">
              <a:spcBef>
                <a:spcPts val="844"/>
              </a:spcBef>
            </a:pPr>
            <a:endParaRPr sz="1600" b="1" spc="-1" dirty="0">
              <a:solidFill>
                <a:srgbClr val="006B68"/>
              </a:solidFill>
              <a:latin typeface="Arial"/>
            </a:endParaRPr>
          </a:p>
        </p:txBody>
      </p:sp>
      <p:sp>
        <p:nvSpPr>
          <p:cNvPr id="13" name="object 59">
            <a:extLst>
              <a:ext uri="{FF2B5EF4-FFF2-40B4-BE49-F238E27FC236}">
                <a16:creationId xmlns:a16="http://schemas.microsoft.com/office/drawing/2014/main" xmlns="" id="{BF6A3531-1F8E-51A2-A738-8E0AC79D8BC3}"/>
              </a:ext>
            </a:extLst>
          </p:cNvPr>
          <p:cNvSpPr/>
          <p:nvPr/>
        </p:nvSpPr>
        <p:spPr>
          <a:xfrm rot="21315896">
            <a:off x="51174" y="1811616"/>
            <a:ext cx="2765600" cy="261793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xmlns="" id="{7ACCB2A1-D5B5-71A1-7870-3852211DFE6E}"/>
              </a:ext>
            </a:extLst>
          </p:cNvPr>
          <p:cNvSpPr txBox="1"/>
          <p:nvPr/>
        </p:nvSpPr>
        <p:spPr>
          <a:xfrm>
            <a:off x="-156776" y="1872779"/>
            <a:ext cx="3043485" cy="313547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algn="ctr">
              <a:spcBef>
                <a:spcPts val="844"/>
              </a:spcBef>
            </a:pPr>
            <a:r>
              <a:rPr lang="ru-RU" sz="1400" spc="-1" dirty="0">
                <a:solidFill>
                  <a:srgbClr val="006764"/>
                </a:solidFill>
                <a:latin typeface="Arial"/>
              </a:rPr>
              <a:t>СУБВЕНЦИИ</a:t>
            </a:r>
            <a:endParaRPr sz="140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xmlns="" id="{E01E1A97-A21E-2CC1-D27E-934E15F156B5}"/>
              </a:ext>
            </a:extLst>
          </p:cNvPr>
          <p:cNvSpPr txBox="1"/>
          <p:nvPr/>
        </p:nvSpPr>
        <p:spPr>
          <a:xfrm>
            <a:off x="7187498" y="1166399"/>
            <a:ext cx="3043485" cy="3443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algn="ctr">
              <a:spcBef>
                <a:spcPts val="844"/>
              </a:spcBef>
            </a:pPr>
            <a:r>
              <a:rPr sz="1600" b="1" spc="-1" dirty="0">
                <a:solidFill>
                  <a:srgbClr val="006B68"/>
                </a:solidFill>
                <a:latin typeface="Arial"/>
              </a:rPr>
              <a:t>↑↓ - прирост к 202</a:t>
            </a:r>
            <a:r>
              <a:rPr lang="ru-RU" sz="1600" b="1" spc="-1" dirty="0">
                <a:solidFill>
                  <a:srgbClr val="006B68"/>
                </a:solidFill>
                <a:latin typeface="Arial"/>
              </a:rPr>
              <a:t>4</a:t>
            </a:r>
            <a:endParaRPr sz="1600" b="1" spc="-1" dirty="0">
              <a:solidFill>
                <a:srgbClr val="006B68"/>
              </a:solidFill>
              <a:latin typeface="Arial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2C54D7D-C1D7-4B25-941A-6482BA790A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6748" y="2102276"/>
            <a:ext cx="2828789" cy="18290"/>
          </a:xfrm>
          <a:prstGeom prst="rect">
            <a:avLst/>
          </a:prstGeom>
        </p:spPr>
      </p:pic>
      <p:sp>
        <p:nvSpPr>
          <p:cNvPr id="19" name="object 61">
            <a:extLst>
              <a:ext uri="{FF2B5EF4-FFF2-40B4-BE49-F238E27FC236}">
                <a16:creationId xmlns:a16="http://schemas.microsoft.com/office/drawing/2014/main" xmlns="" id="{C4146860-4DCF-BC82-A1DF-5D56CB1A8D87}"/>
              </a:ext>
            </a:extLst>
          </p:cNvPr>
          <p:cNvSpPr/>
          <p:nvPr/>
        </p:nvSpPr>
        <p:spPr>
          <a:xfrm rot="17263201">
            <a:off x="2593704" y="3948790"/>
            <a:ext cx="1068903" cy="138225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object 59">
            <a:extLst>
              <a:ext uri="{FF2B5EF4-FFF2-40B4-BE49-F238E27FC236}">
                <a16:creationId xmlns:a16="http://schemas.microsoft.com/office/drawing/2014/main" xmlns="" id="{4CCB8A42-495C-420C-FB8C-4BC888ACCD08}"/>
              </a:ext>
            </a:extLst>
          </p:cNvPr>
          <p:cNvSpPr/>
          <p:nvPr/>
        </p:nvSpPr>
        <p:spPr>
          <a:xfrm rot="21315896">
            <a:off x="176334" y="4366983"/>
            <a:ext cx="2717912" cy="243384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61">
            <a:extLst>
              <a:ext uri="{FF2B5EF4-FFF2-40B4-BE49-F238E27FC236}">
                <a16:creationId xmlns:a16="http://schemas.microsoft.com/office/drawing/2014/main" xmlns="" id="{0E42A1E4-72BB-4A61-6144-20D864E00138}"/>
              </a:ext>
            </a:extLst>
          </p:cNvPr>
          <p:cNvSpPr/>
          <p:nvPr/>
        </p:nvSpPr>
        <p:spPr>
          <a:xfrm rot="17263201" flipV="1">
            <a:off x="5331980" y="4047368"/>
            <a:ext cx="766789" cy="478023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object 59">
            <a:extLst>
              <a:ext uri="{FF2B5EF4-FFF2-40B4-BE49-F238E27FC236}">
                <a16:creationId xmlns:a16="http://schemas.microsoft.com/office/drawing/2014/main" xmlns="" id="{5209FFAB-5EE5-CA06-A035-BCA4F3A59A15}"/>
              </a:ext>
            </a:extLst>
          </p:cNvPr>
          <p:cNvSpPr/>
          <p:nvPr/>
        </p:nvSpPr>
        <p:spPr>
          <a:xfrm rot="21315896">
            <a:off x="5834051" y="4609698"/>
            <a:ext cx="2722282" cy="252935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object 60">
            <a:extLst>
              <a:ext uri="{FF2B5EF4-FFF2-40B4-BE49-F238E27FC236}">
                <a16:creationId xmlns:a16="http://schemas.microsoft.com/office/drawing/2014/main" xmlns="" id="{68924AA7-C22E-49F0-329F-4DA10A29F4AD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2835460" y="1890748"/>
            <a:ext cx="122040" cy="122040"/>
          </a:xfrm>
          <a:prstGeom prst="rect">
            <a:avLst/>
          </a:prstGeom>
          <a:ln w="0">
            <a:noFill/>
          </a:ln>
        </p:spPr>
      </p:pic>
      <p:pic>
        <p:nvPicPr>
          <p:cNvPr id="7" name="object 60">
            <a:extLst>
              <a:ext uri="{FF2B5EF4-FFF2-40B4-BE49-F238E27FC236}">
                <a16:creationId xmlns:a16="http://schemas.microsoft.com/office/drawing/2014/main" xmlns="" id="{D8954C0A-4EEC-2E26-0676-3857FA754AAC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3310291" y="3473183"/>
            <a:ext cx="122040" cy="122040"/>
          </a:xfrm>
          <a:prstGeom prst="rect">
            <a:avLst/>
          </a:prstGeom>
          <a:ln w="0">
            <a:noFill/>
          </a:ln>
        </p:spPr>
      </p:pic>
      <p:pic>
        <p:nvPicPr>
          <p:cNvPr id="8" name="object 60">
            <a:extLst>
              <a:ext uri="{FF2B5EF4-FFF2-40B4-BE49-F238E27FC236}">
                <a16:creationId xmlns:a16="http://schemas.microsoft.com/office/drawing/2014/main" xmlns="" id="{61ECE072-CF58-1DB3-E79C-44EF6CA8F67A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530635" y="3751610"/>
            <a:ext cx="122040" cy="122040"/>
          </a:xfrm>
          <a:prstGeom prst="rect">
            <a:avLst/>
          </a:prstGeom>
          <a:ln w="0">
            <a:noFill/>
          </a:ln>
        </p:spPr>
      </p:pic>
      <p:pic>
        <p:nvPicPr>
          <p:cNvPr id="11" name="object 60">
            <a:extLst>
              <a:ext uri="{FF2B5EF4-FFF2-40B4-BE49-F238E27FC236}">
                <a16:creationId xmlns:a16="http://schemas.microsoft.com/office/drawing/2014/main" xmlns="" id="{7F432ECE-A669-F544-E3E9-310EEC2C462B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7161406" y="2059546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26292A6-F0F8-6457-A051-A7CA629A23AD}"/>
              </a:ext>
            </a:extLst>
          </p:cNvPr>
          <p:cNvSpPr txBox="1"/>
          <p:nvPr/>
        </p:nvSpPr>
        <p:spPr>
          <a:xfrm>
            <a:off x="3107631" y="161799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70,9 %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1122E9-86BE-B38D-FCFB-52394FA534A1}"/>
              </a:ext>
            </a:extLst>
          </p:cNvPr>
          <p:cNvSpPr txBox="1"/>
          <p:nvPr/>
        </p:nvSpPr>
        <p:spPr>
          <a:xfrm>
            <a:off x="3455258" y="274218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0,6%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9D83F23-BCE2-0308-6DCC-F0380EE4455C}"/>
              </a:ext>
            </a:extLst>
          </p:cNvPr>
          <p:cNvSpPr txBox="1"/>
          <p:nvPr/>
        </p:nvSpPr>
        <p:spPr>
          <a:xfrm>
            <a:off x="6259165" y="180266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12,0 %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5A6D334-9C06-CDC9-7478-273E90111ED2}"/>
              </a:ext>
            </a:extLst>
          </p:cNvPr>
          <p:cNvSpPr txBox="1"/>
          <p:nvPr/>
        </p:nvSpPr>
        <p:spPr>
          <a:xfrm>
            <a:off x="5675084" y="283249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16,5%</a:t>
            </a:r>
          </a:p>
        </p:txBody>
      </p:sp>
      <p:sp>
        <p:nvSpPr>
          <p:cNvPr id="33" name="Равнобедренный треугольник 32">
            <a:extLst>
              <a:ext uri="{FF2B5EF4-FFF2-40B4-BE49-F238E27FC236}">
                <a16:creationId xmlns:a16="http://schemas.microsoft.com/office/drawing/2014/main" xmlns="" id="{48FB8768-B0DB-DCC6-F1FF-9CC8CF6C4D8F}"/>
              </a:ext>
            </a:extLst>
          </p:cNvPr>
          <p:cNvSpPr/>
          <p:nvPr/>
        </p:nvSpPr>
        <p:spPr>
          <a:xfrm rot="10800000">
            <a:off x="8984677" y="1912410"/>
            <a:ext cx="99166" cy="78715"/>
          </a:xfrm>
          <a:prstGeom prst="triangle">
            <a:avLst/>
          </a:prstGeom>
          <a:solidFill>
            <a:srgbClr val="0066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object 11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84" name="object 14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object 15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object 16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object 17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object 18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object 19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0" name="object 20"/>
          <p:cNvSpPr/>
          <p:nvPr/>
        </p:nvSpPr>
        <p:spPr>
          <a:xfrm>
            <a:off x="2791781" y="2619251"/>
            <a:ext cx="4237920" cy="8078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 dirty="0">
                <a:solidFill>
                  <a:srgbClr val="006764"/>
                </a:solidFill>
                <a:latin typeface="Arial"/>
              </a:rPr>
              <a:t>Исполнение расходной части</a:t>
            </a:r>
            <a:endParaRPr lang="ru-RU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" name="TextBox 10"/>
          <p:cNvSpPr txBox="1"/>
          <p:nvPr/>
        </p:nvSpPr>
        <p:spPr>
          <a:xfrm>
            <a:off x="8192555" y="4347661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4C43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715452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DD9430B-88DF-EB82-4602-DF022F77A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xmlns="" id="{20AA2B4B-17D3-078A-D26B-1F3BB3FAEA45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xmlns="" id="{A3A33132-2131-2591-124F-1946E2410B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1840" y="139320"/>
            <a:ext cx="889284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algn="l"/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kern="0" spc="-1" dirty="0">
                <a:solidFill>
                  <a:srgbClr val="000000"/>
                </a:solidFill>
                <a:latin typeface="Calibri"/>
              </a:rPr>
              <a:t/>
            </a: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xmlns="" id="{C6F08437-73E7-A47B-2E53-13A3312FEF6B}"/>
              </a:ext>
            </a:extLst>
          </p:cNvPr>
          <p:cNvSpPr/>
          <p:nvPr/>
        </p:nvSpPr>
        <p:spPr>
          <a:xfrm>
            <a:off x="8496696" y="780735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8939259-DF7A-2DC8-DB6B-866C1FAAB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57" y="675035"/>
            <a:ext cx="8736325" cy="182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AC5EE4C-74BD-BC76-46E7-10E72ACFE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42" y="1142640"/>
            <a:ext cx="8858256" cy="768163"/>
          </a:xfrm>
          <a:prstGeom prst="rect">
            <a:avLst/>
          </a:prstGeom>
        </p:spPr>
      </p:pic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xmlns="" id="{1C71D51C-16CB-E762-06AF-65A4BE2B8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543207"/>
              </p:ext>
            </p:extLst>
          </p:nvPr>
        </p:nvGraphicFramePr>
        <p:xfrm>
          <a:off x="288912" y="1913253"/>
          <a:ext cx="9503928" cy="3298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77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43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79333">
                <a:tc>
                  <a:txBody>
                    <a:bodyPr/>
                    <a:lstStyle/>
                    <a:p>
                      <a:pPr marL="11950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подраздела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ru-RU" sz="900" b="1" spc="-5" dirty="0">
                        <a:solidFill>
                          <a:srgbClr val="0D0D0D"/>
                        </a:solidFill>
                        <a:latin typeface="+mn-lt"/>
                        <a:cs typeface="Calibri"/>
                      </a:endParaRPr>
                    </a:p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Уточненный план </a:t>
                      </a:r>
                    </a:p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2025 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Исполнено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endParaRPr lang="ru-RU" sz="900" b="1" spc="-5" dirty="0">
                        <a:solidFill>
                          <a:srgbClr val="0D0D0D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за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 202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5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 год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исполнения</a:t>
                      </a:r>
                      <a:endParaRPr lang="ru-RU" sz="900" b="1" spc="-5" dirty="0">
                        <a:solidFill>
                          <a:srgbClr val="0D0D0D"/>
                        </a:solidFill>
                        <a:latin typeface="+mn-lt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к уточненному бюджету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7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10" dirty="0">
                          <a:latin typeface="+mn-lt"/>
                          <a:cs typeface="Arial"/>
                        </a:rPr>
                        <a:t>Общегосударственные</a:t>
                      </a:r>
                      <a:r>
                        <a:rPr sz="900" b="1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вопросы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599 817,1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503 134,5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83,9%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2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Функционирование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высшего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должностного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лица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субъекта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Российской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Федерации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органа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местного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самоуправления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6 307,1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6 307,1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887">
                <a:tc>
                  <a:txBody>
                    <a:bodyPr/>
                    <a:lstStyle/>
                    <a:p>
                      <a:pPr marL="91440" marR="8921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Функционирование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законодательных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(представительных)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органов </a:t>
                      </a:r>
                      <a:r>
                        <a:rPr sz="9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государственной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 err="1">
                          <a:latin typeface="+mn-lt"/>
                          <a:cs typeface="Microsoft Sans Serif"/>
                        </a:rPr>
                        <a:t>власти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lang="ru-RU" sz="900" spc="-5" dirty="0">
                          <a:latin typeface="+mn-lt"/>
                          <a:cs typeface="Microsoft Sans Serif"/>
                        </a:rPr>
                        <a:t> представительных органов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lang="ru-RU" sz="900" spc="-10" dirty="0">
                          <a:latin typeface="+mn-lt"/>
                          <a:cs typeface="Microsoft Sans Serif"/>
                        </a:rPr>
                        <a:t>муниципального образования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12 573,3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12 573,3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7395">
                <a:tc>
                  <a:txBody>
                    <a:bodyPr/>
                    <a:lstStyle/>
                    <a:p>
                      <a:pPr marL="91440" marR="3670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Функционирование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Правительства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Российской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Федерации,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 err="1">
                          <a:latin typeface="+mn-lt"/>
                          <a:cs typeface="Microsoft Sans Serif"/>
                        </a:rPr>
                        <a:t>высших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lang="ru-RU" sz="900" spc="10" dirty="0" err="1">
                          <a:latin typeface="+mn-lt"/>
                          <a:cs typeface="Microsoft Sans Serif"/>
                        </a:rPr>
                        <a:t>испонительных</a:t>
                      </a:r>
                      <a:r>
                        <a:rPr lang="ru-RU"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 err="1">
                          <a:latin typeface="+mn-lt"/>
                          <a:cs typeface="Microsoft Sans Serif"/>
                        </a:rPr>
                        <a:t>органов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2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 err="1">
                          <a:latin typeface="+mn-lt"/>
                          <a:cs typeface="Microsoft Sans Serif"/>
                        </a:rPr>
                        <a:t>субъектов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Российской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Федерации,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местных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администраций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157 396,3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154 951,7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98,4%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6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Судебная</a:t>
                      </a:r>
                      <a:r>
                        <a:rPr sz="900" spc="-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система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43,6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20,1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46,1%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44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9D4D193-9149-445A-CAA9-A938624E1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xmlns="" id="{972C8685-3A60-349B-C805-E2F8A1A83B3B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xmlns="" id="{3F4C2FB9-46D6-E9D5-3F67-AED6F3740A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6208" y="170979"/>
            <a:ext cx="8882616" cy="693021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algn="l"/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kern="0" spc="-1" dirty="0">
                <a:solidFill>
                  <a:srgbClr val="000000"/>
                </a:solidFill>
                <a:latin typeface="Calibri"/>
              </a:rPr>
              <a:t/>
            </a: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xmlns="" id="{8099AC4D-E935-E1A2-5944-1277193B778D}"/>
              </a:ext>
            </a:extLst>
          </p:cNvPr>
          <p:cNvSpPr/>
          <p:nvPr/>
        </p:nvSpPr>
        <p:spPr>
          <a:xfrm>
            <a:off x="8133499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C1875E8-8FCD-CAC7-2C58-424662B86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8" y="886770"/>
            <a:ext cx="8736325" cy="18290"/>
          </a:xfrm>
          <a:prstGeom prst="rect">
            <a:avLst/>
          </a:prstGeom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xmlns="" id="{F724D399-FA03-748D-7F6C-A3F266585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46796"/>
              </p:ext>
            </p:extLst>
          </p:nvPr>
        </p:nvGraphicFramePr>
        <p:xfrm>
          <a:off x="287785" y="1295690"/>
          <a:ext cx="9324215" cy="4072458"/>
        </p:xfrm>
        <a:graphic>
          <a:graphicData uri="http://schemas.openxmlformats.org/drawingml/2006/table">
            <a:tbl>
              <a:tblPr firstRow="1" bandRow="1"/>
              <a:tblGrid>
                <a:gridCol w="5038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7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1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71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3435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подраздела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ru-RU" sz="900" b="1" spc="-5" dirty="0">
                        <a:solidFill>
                          <a:srgbClr val="0D0D0D"/>
                        </a:solidFill>
                        <a:latin typeface="+mn-lt"/>
                        <a:cs typeface="Calibri"/>
                      </a:endParaRPr>
                    </a:p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Уточненный план </a:t>
                      </a:r>
                    </a:p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2025 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Исполнено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endParaRPr lang="ru-RU" sz="900" b="1" spc="-5" dirty="0">
                        <a:solidFill>
                          <a:srgbClr val="0D0D0D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за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 202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5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 год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исполнения</a:t>
                      </a:r>
                      <a:endParaRPr lang="ru-RU" sz="900" b="1" spc="-5" dirty="0">
                        <a:solidFill>
                          <a:srgbClr val="0D0D0D"/>
                        </a:solidFill>
                        <a:latin typeface="+mn-lt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к уточненному бюджету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99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1308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Обеспечение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деятельности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финансовых,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налоговых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таможенных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органов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органов </a:t>
                      </a:r>
                      <a:r>
                        <a:rPr sz="9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финансового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(финансово-бюджетного)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надзора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41 054,9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38 737,4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94,4%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20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Резервные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фонды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83 600,5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20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общегосударственные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298 841,4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290 544,9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97,2%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34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Национальная</a:t>
                      </a:r>
                      <a:r>
                        <a:rPr sz="900" b="1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безопасность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 и</a:t>
                      </a:r>
                      <a:r>
                        <a:rPr sz="900" b="1" spc="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правоохранительная</a:t>
                      </a:r>
                      <a:r>
                        <a:rPr sz="900" b="1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деятельность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20 561,1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17 450,3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84,9%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20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Гражданская</a:t>
                      </a:r>
                      <a:r>
                        <a:rPr sz="900" spc="-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оборона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7 791,4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7 791,4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9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7734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Защита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населения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территории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от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чрезвычайных</a:t>
                      </a:r>
                      <a:r>
                        <a:rPr sz="900" spc="4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ситуаций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природного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 </a:t>
                      </a:r>
                      <a:r>
                        <a:rPr sz="9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техногенного</a:t>
                      </a:r>
                      <a:r>
                        <a:rPr sz="900" spc="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характера,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пожарная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безопасность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12 769,7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9 658,9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75,6%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232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Национальная</a:t>
                      </a:r>
                      <a:r>
                        <a:rPr sz="900" b="1" spc="-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экономика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208 032,5</a:t>
                      </a:r>
                    </a:p>
                  </a:txBody>
                  <a:tcPr marL="7951" marR="7951" marT="7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198 059,8</a:t>
                      </a:r>
                    </a:p>
                  </a:txBody>
                  <a:tcPr marL="7951" marR="7951" marT="7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95,2%</a:t>
                      </a:r>
                    </a:p>
                  </a:txBody>
                  <a:tcPr marL="7951" marR="7951" marT="7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232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Сельское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хозяйство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рыболовство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11 881,4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11 881,4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232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Транспорт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99 878,2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99 799,8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7232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Дорожное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хозяйство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(дорожные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фонды)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82 228,2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75 701,6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92,1%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722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национальной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latin typeface="+mn-lt"/>
                          <a:cs typeface="Microsoft Sans Serif"/>
                        </a:rPr>
                        <a:t>экономики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14 044,7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10 677,0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76,0%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29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7E577D8-A845-EF33-4165-5188D892A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xmlns="" id="{77DAD2FA-6FAC-6B6E-30DA-3E93F2FCF36D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xmlns="" id="{4ABC94E7-D5F9-F57B-E566-5873947171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6208" y="302400"/>
            <a:ext cx="8845792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algn="l"/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kern="0" spc="-1" dirty="0">
                <a:solidFill>
                  <a:srgbClr val="000000"/>
                </a:solidFill>
                <a:latin typeface="Calibri"/>
              </a:rPr>
              <a:t/>
            </a: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xmlns="" id="{751F0CA1-2B42-A82C-2421-A167FAF9E108}"/>
              </a:ext>
            </a:extLst>
          </p:cNvPr>
          <p:cNvSpPr/>
          <p:nvPr/>
        </p:nvSpPr>
        <p:spPr>
          <a:xfrm>
            <a:off x="8133499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A73CC54-AEE2-1C0C-4EE2-AB04D4542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8" y="886770"/>
            <a:ext cx="8736325" cy="18290"/>
          </a:xfrm>
          <a:prstGeom prst="rect">
            <a:avLst/>
          </a:prstGeom>
        </p:spPr>
      </p:pic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xmlns="" id="{58E9ABFC-F6A6-2435-EDE0-4C55AAC57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60728"/>
              </p:ext>
            </p:extLst>
          </p:nvPr>
        </p:nvGraphicFramePr>
        <p:xfrm>
          <a:off x="287784" y="1299187"/>
          <a:ext cx="9324217" cy="4190764"/>
        </p:xfrm>
        <a:graphic>
          <a:graphicData uri="http://schemas.openxmlformats.org/drawingml/2006/table">
            <a:tbl>
              <a:tblPr firstRow="1" bandRow="1"/>
              <a:tblGrid>
                <a:gridCol w="4815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4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19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19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264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963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подраздела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ru-RU" sz="900" b="1" spc="-5" dirty="0">
                        <a:solidFill>
                          <a:srgbClr val="0D0D0D"/>
                        </a:solidFill>
                        <a:latin typeface="+mn-lt"/>
                        <a:cs typeface="Calibri"/>
                      </a:endParaRPr>
                    </a:p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Уточненный план </a:t>
                      </a:r>
                    </a:p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2025 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Исполнено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endParaRPr lang="ru-RU" sz="900" b="1" spc="-5" dirty="0">
                        <a:solidFill>
                          <a:srgbClr val="0D0D0D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за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 202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5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 год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исполнения</a:t>
                      </a:r>
                      <a:endParaRPr lang="ru-RU" sz="900" b="1" spc="-5" dirty="0">
                        <a:solidFill>
                          <a:srgbClr val="0D0D0D"/>
                        </a:solidFill>
                        <a:latin typeface="+mn-lt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к уточненному бюджету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10" dirty="0">
                          <a:latin typeface="+mj-lt"/>
                          <a:cs typeface="Arial"/>
                        </a:rPr>
                        <a:t>Жилищно-коммунальное</a:t>
                      </a:r>
                      <a:r>
                        <a:rPr sz="900" b="1" spc="4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j-lt"/>
                          <a:cs typeface="Arial"/>
                        </a:rPr>
                        <a:t>хозяйство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62 170,6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55 519,3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89,3%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+mj-lt"/>
                          <a:cs typeface="Microsoft Sans Serif"/>
                        </a:rPr>
                        <a:t>Жилищное</a:t>
                      </a:r>
                      <a:r>
                        <a:rPr sz="900" spc="-4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хозяйство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6 308,2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6 306,9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j-lt"/>
                          <a:cs typeface="Microsoft Sans Serif"/>
                        </a:rPr>
                        <a:t>Коммунальное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хозяйство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960,1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960,1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j-lt"/>
                          <a:cs typeface="Microsoft Sans Serif"/>
                        </a:rPr>
                        <a:t>Благоустройство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54 902,3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48 252,3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87,9%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j-lt"/>
                          <a:cs typeface="Arial"/>
                        </a:rPr>
                        <a:t>Охрана</a:t>
                      </a:r>
                      <a:r>
                        <a:rPr sz="900" b="1" spc="-35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j-lt"/>
                          <a:cs typeface="Arial"/>
                        </a:rPr>
                        <a:t>окружающей</a:t>
                      </a:r>
                      <a:r>
                        <a:rPr sz="900" b="1" spc="-1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j-lt"/>
                          <a:cs typeface="Arial"/>
                        </a:rPr>
                        <a:t>среды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908,6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583,1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64,2%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j-lt"/>
                          <a:cs typeface="Microsoft Sans Serif"/>
                        </a:rPr>
                        <a:t>Другие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 вопросы</a:t>
                      </a:r>
                      <a:r>
                        <a:rPr sz="900" spc="-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области</a:t>
                      </a:r>
                      <a:r>
                        <a:rPr sz="900" spc="-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охраны</a:t>
                      </a:r>
                      <a:r>
                        <a:rPr sz="900" spc="2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окружающей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среды</a:t>
                      </a: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908,6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583,1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64,2%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j-lt"/>
                          <a:cs typeface="Arial"/>
                        </a:rPr>
                        <a:t>Образование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4 057 684,8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4 004 184,7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98,7%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j-lt"/>
                          <a:cs typeface="Microsoft Sans Serif"/>
                        </a:rPr>
                        <a:t>Дошкольное</a:t>
                      </a:r>
                      <a:r>
                        <a:rPr sz="900" spc="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образование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1 688 210,5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1 673 808,4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99,1%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338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j-lt"/>
                          <a:cs typeface="Microsoft Sans Serif"/>
                        </a:rPr>
                        <a:t>Общее</a:t>
                      </a:r>
                      <a:r>
                        <a:rPr sz="900" spc="-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образование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1 893 283,0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1 858 369,2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98,2%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+mj-lt"/>
                          <a:cs typeface="Microsoft Sans Serif"/>
                        </a:rPr>
                        <a:t>Дополнительное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образование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детей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412 051,6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409 527,8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99,4%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j-lt"/>
                          <a:cs typeface="Microsoft Sans Serif"/>
                        </a:rPr>
                        <a:t>Профессиональная</a:t>
                      </a:r>
                      <a:r>
                        <a:rPr sz="900" spc="-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подготовка,</a:t>
                      </a:r>
                      <a:r>
                        <a:rPr sz="900" spc="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переподготовка</a:t>
                      </a:r>
                      <a:r>
                        <a:rPr sz="900" spc="-3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и</a:t>
                      </a:r>
                      <a:r>
                        <a:rPr sz="900" spc="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повышение</a:t>
                      </a:r>
                      <a:r>
                        <a:rPr sz="900" spc="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квалификации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410,5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179,2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43,7%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+mj-lt"/>
                          <a:cs typeface="Microsoft Sans Serif"/>
                        </a:rPr>
                        <a:t>Молодежная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политика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24 573,4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24 358,2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99,1%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j-lt"/>
                          <a:cs typeface="Microsoft Sans Serif"/>
                        </a:rPr>
                        <a:t>Другие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вопросы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 образования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39 155,8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37 941,9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96,9%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10" dirty="0">
                          <a:latin typeface="+mj-lt"/>
                          <a:cs typeface="Arial"/>
                        </a:rPr>
                        <a:t>Культура,</a:t>
                      </a:r>
                      <a:r>
                        <a:rPr sz="900" b="1" spc="2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j-lt"/>
                          <a:cs typeface="Arial"/>
                        </a:rPr>
                        <a:t>кинематография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115 566,4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109 988,0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95,2%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54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FED4AC4-047E-014B-A3BD-ED48FA85B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xmlns="" id="{9F26D343-0D4B-5188-950F-44C81B266C55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xmlns="" id="{B977D0B9-FE93-4B84-399B-F38CEA24B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3848" y="98971"/>
            <a:ext cx="8748152" cy="765029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algn="l"/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kern="0" spc="-1" dirty="0">
                <a:solidFill>
                  <a:srgbClr val="000000"/>
                </a:solidFill>
                <a:latin typeface="Calibri"/>
              </a:rPr>
              <a:t/>
            </a: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xmlns="" id="{C994F2A8-3948-6AA4-31A2-41544AC4EE3A}"/>
              </a:ext>
            </a:extLst>
          </p:cNvPr>
          <p:cNvSpPr/>
          <p:nvPr/>
        </p:nvSpPr>
        <p:spPr>
          <a:xfrm>
            <a:off x="8133499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31F1BD5-CEB9-8A51-1F31-E3758EDF8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8" y="886770"/>
            <a:ext cx="8736325" cy="18290"/>
          </a:xfrm>
          <a:prstGeom prst="rect">
            <a:avLst/>
          </a:prstGeom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xmlns="" id="{847B1736-1E09-FEAA-5279-28C3E701C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27224"/>
              </p:ext>
            </p:extLst>
          </p:nvPr>
        </p:nvGraphicFramePr>
        <p:xfrm>
          <a:off x="287784" y="1283421"/>
          <a:ext cx="9324217" cy="4216148"/>
        </p:xfrm>
        <a:graphic>
          <a:graphicData uri="http://schemas.openxmlformats.org/drawingml/2006/table">
            <a:tbl>
              <a:tblPr firstRow="1" bandRow="1"/>
              <a:tblGrid>
                <a:gridCol w="46989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2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2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93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841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963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подраздела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ru-RU" sz="900" b="1" spc="-5" dirty="0">
                        <a:solidFill>
                          <a:srgbClr val="0D0D0D"/>
                        </a:solidFill>
                        <a:latin typeface="+mn-lt"/>
                        <a:cs typeface="Calibri"/>
                      </a:endParaRPr>
                    </a:p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Уточненный план </a:t>
                      </a:r>
                    </a:p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2025 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Исполнено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endParaRPr lang="ru-RU" sz="900" b="1" spc="-5" dirty="0">
                        <a:solidFill>
                          <a:srgbClr val="0D0D0D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за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 202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5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Calibri"/>
                        </a:rPr>
                        <a:t> год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исполнения</a:t>
                      </a:r>
                      <a:endParaRPr lang="ru-RU" sz="900" b="1" spc="-5" dirty="0">
                        <a:solidFill>
                          <a:srgbClr val="0D0D0D"/>
                        </a:solidFill>
                        <a:latin typeface="+mn-lt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к уточненному бюджету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58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Культура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96 390,2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91 559,0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95,0%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71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культуры,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кинематографии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19 176,2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18 429,0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96,1%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Социальная</a:t>
                      </a:r>
                      <a:r>
                        <a:rPr sz="900" b="1" spc="-6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политика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260 464,7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253 905,7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97,5%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Пенсионное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обеспечение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32 242,5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31 697,5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98,3%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Социальное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обеспечение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населения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121 805,5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117 743,1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96,7%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Охрана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семьи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детства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106 416,7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104 465,1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98,2%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71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Физическая</a:t>
                      </a:r>
                      <a:r>
                        <a:rPr sz="900" b="1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культура</a:t>
                      </a:r>
                      <a:r>
                        <a:rPr sz="900" b="1" spc="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спорт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569 113,7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520 037,8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91,4%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Физическая</a:t>
                      </a:r>
                      <a:r>
                        <a:rPr sz="900" spc="-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культура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169 792,8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169 707,6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99,9%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263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Массовый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спорт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388 154,9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339 164,2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87,4%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269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Спорт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высших</a:t>
                      </a:r>
                      <a:r>
                        <a:rPr sz="900" spc="-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достижений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673,3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673,3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270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физической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культуры</a:t>
                      </a:r>
                      <a:r>
                        <a:rPr sz="900" spc="4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спорта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10 492,7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10 492,7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270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10" dirty="0">
                          <a:latin typeface="+mn-lt"/>
                          <a:cs typeface="Arial"/>
                        </a:rPr>
                        <a:t>Средства</a:t>
                      </a:r>
                      <a:r>
                        <a:rPr sz="900" b="1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массовой</a:t>
                      </a:r>
                      <a:r>
                        <a:rPr sz="900" b="1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информации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6 739,7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6 739,7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269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Периодическая</a:t>
                      </a:r>
                      <a:r>
                        <a:rPr sz="900" spc="-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печать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издательства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6 739,7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6 739,7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951" marR="7951" marT="7951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270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средств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массовой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информации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000" dirty="0">
                          <a:latin typeface="+mn-lt"/>
                          <a:cs typeface="Microsoft Sans Serif"/>
                        </a:rPr>
                        <a:t>0,00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000" dirty="0">
                          <a:latin typeface="+mn-lt"/>
                          <a:cs typeface="Microsoft Sans Serif"/>
                        </a:rPr>
                        <a:t>0,00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000" dirty="0">
                          <a:latin typeface="+mn-lt"/>
                          <a:cs typeface="Microsoft Sans Serif"/>
                        </a:rPr>
                        <a:t>0,00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829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4EE566-B504-7C3F-05C6-23C10D981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xmlns="" id="{11C630D2-2969-0595-1EB6-D0D17EC2250E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xmlns="" id="{467B7ADE-C74D-A470-3A7D-113F75DD97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1840" y="302400"/>
            <a:ext cx="882016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algn="l"/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kern="0" spc="-1" dirty="0">
                <a:solidFill>
                  <a:srgbClr val="000000"/>
                </a:solidFill>
                <a:latin typeface="Calibri"/>
              </a:rPr>
              <a:t/>
            </a: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xmlns="" id="{E694B693-6EDF-1422-896D-44172CCC3062}"/>
              </a:ext>
            </a:extLst>
          </p:cNvPr>
          <p:cNvSpPr/>
          <p:nvPr/>
        </p:nvSpPr>
        <p:spPr>
          <a:xfrm>
            <a:off x="8133499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0A268E-877F-5F03-3BA8-683B8B5D5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8" y="886770"/>
            <a:ext cx="8736325" cy="18290"/>
          </a:xfrm>
          <a:prstGeom prst="rect">
            <a:avLst/>
          </a:prstGeom>
        </p:spPr>
      </p:pic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xmlns="" id="{FFDD813F-5EBE-C8C0-7F0F-4607ADDA2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639022"/>
              </p:ext>
            </p:extLst>
          </p:nvPr>
        </p:nvGraphicFramePr>
        <p:xfrm>
          <a:off x="288912" y="1378966"/>
          <a:ext cx="9323087" cy="3040485"/>
        </p:xfrm>
        <a:graphic>
          <a:graphicData uri="http://schemas.openxmlformats.org/drawingml/2006/table">
            <a:tbl>
              <a:tblPr firstRow="1" bandRow="1"/>
              <a:tblGrid>
                <a:gridCol w="46991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6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6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1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4899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3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подраздела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2085" marR="1638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решением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депутатов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бюджете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5</a:t>
                      </a:r>
                      <a:r>
                        <a:rPr sz="900" b="1" spc="-3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в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едак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ц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ии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18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.12.2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№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43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)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5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исполнения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91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Обслуживание</a:t>
                      </a:r>
                      <a:r>
                        <a:rPr sz="900" b="1" spc="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государственного</a:t>
                      </a:r>
                      <a:r>
                        <a:rPr sz="9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(муниципального)</a:t>
                      </a:r>
                      <a:r>
                        <a:rPr sz="900" b="1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долга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25,0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60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Обслуживание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государственного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(муниципального)</a:t>
                      </a:r>
                      <a:r>
                        <a:rPr sz="900" spc="3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внутреннего</a:t>
                      </a:r>
                      <a:r>
                        <a:rPr sz="900" spc="4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долга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25,0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469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6711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Межбюджетные</a:t>
                      </a:r>
                      <a:r>
                        <a:rPr sz="900" b="1" spc="-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трансферты</a:t>
                      </a:r>
                      <a:r>
                        <a:rPr sz="900" b="1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бюджетам</a:t>
                      </a:r>
                      <a:r>
                        <a:rPr sz="900" b="1" spc="-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субъектов</a:t>
                      </a:r>
                      <a:r>
                        <a:rPr sz="900" b="1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Российской </a:t>
                      </a:r>
                      <a:r>
                        <a:rPr sz="900" b="1" spc="-2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Федерации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 и</a:t>
                      </a:r>
                      <a:r>
                        <a:rPr sz="900" b="1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муниципальных</a:t>
                      </a:r>
                      <a:r>
                        <a:rPr sz="900" b="1" spc="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образований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243 426,6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200 689,5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82,4%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60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1098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Дотации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на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выравнивание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бюджетной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обеспеченности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субъектов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Российской </a:t>
                      </a:r>
                      <a:r>
                        <a:rPr sz="9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Федерации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 муниципальных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образований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200 689,5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200 689,5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93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Прочие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межбюджетные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трансферты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общего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характера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42 737,1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959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Всего</a:t>
                      </a:r>
                      <a:r>
                        <a:rPr sz="900" b="1" spc="-5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расходов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6 144 510,8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5 870 292,4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95,5%</a:t>
                      </a:r>
                    </a:p>
                  </a:txBody>
                  <a:tcPr marL="7951" marR="7951" marT="7951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67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28"/>
          <p:cNvSpPr/>
          <p:nvPr/>
        </p:nvSpPr>
        <p:spPr>
          <a:xfrm>
            <a:off x="7294020" y="3628977"/>
            <a:ext cx="2130717" cy="850603"/>
          </a:xfrm>
          <a:prstGeom prst="rect">
            <a:avLst/>
          </a:prstGeom>
          <a:solidFill>
            <a:srgbClr val="882E88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Прямоугольник 29"/>
          <p:cNvSpPr/>
          <p:nvPr/>
        </p:nvSpPr>
        <p:spPr>
          <a:xfrm>
            <a:off x="7284074" y="4476728"/>
            <a:ext cx="2130719" cy="919936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TextBox 14"/>
          <p:cNvSpPr/>
          <p:nvPr/>
        </p:nvSpPr>
        <p:spPr>
          <a:xfrm>
            <a:off x="7370872" y="4641733"/>
            <a:ext cx="194991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882E88"/>
                </a:solidFill>
                <a:latin typeface="Calibri"/>
              </a:rPr>
              <a:t>359 841,9</a:t>
            </a:r>
            <a:endParaRPr lang="ru-RU" sz="2400" b="0" strike="noStrike" spc="-1" dirty="0">
              <a:solidFill>
                <a:srgbClr val="882E88"/>
              </a:solidFill>
              <a:latin typeface="Arial"/>
            </a:endParaRPr>
          </a:p>
        </p:txBody>
      </p:sp>
      <p:sp>
        <p:nvSpPr>
          <p:cNvPr id="106" name="Прямоугольник 30"/>
          <p:cNvSpPr/>
          <p:nvPr/>
        </p:nvSpPr>
        <p:spPr>
          <a:xfrm>
            <a:off x="7271115" y="5325470"/>
            <a:ext cx="2153556" cy="158547"/>
          </a:xfrm>
          <a:prstGeom prst="rect">
            <a:avLst/>
          </a:prstGeom>
          <a:solidFill>
            <a:srgbClr val="882E88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22" name="Рисунок 221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23" name="object 83"/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1"/>
          <p:cNvSpPr>
            <a:spLocks noGrp="1"/>
          </p:cNvSpPr>
          <p:nvPr>
            <p:ph type="title" idx="4294967295"/>
          </p:nvPr>
        </p:nvSpPr>
        <p:spPr>
          <a:xfrm>
            <a:off x="900000" y="98972"/>
            <a:ext cx="8716140" cy="432048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indent="0" algn="l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РАСХОДЫ РАЙОННОГО БЮДЖЕТА </a:t>
            </a:r>
            <a:r>
              <a:rPr lang="ru-RU" b="1" kern="0" spc="-1" dirty="0">
                <a:solidFill>
                  <a:srgbClr val="006B68"/>
                </a:solidFill>
              </a:rPr>
              <a:t>- 2025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H="1" flipV="1">
            <a:off x="2710440" y="2250774"/>
            <a:ext cx="990000" cy="468212"/>
          </a:xfrm>
          <a:prstGeom prst="straightConnector1">
            <a:avLst/>
          </a:prstGeom>
          <a:ln w="38100">
            <a:solidFill>
              <a:srgbClr val="347D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28"/>
          <p:cNvSpPr/>
          <p:nvPr/>
        </p:nvSpPr>
        <p:spPr>
          <a:xfrm>
            <a:off x="3918439" y="2367015"/>
            <a:ext cx="1966096" cy="672245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Прямоугольник 29"/>
          <p:cNvSpPr/>
          <p:nvPr/>
        </p:nvSpPr>
        <p:spPr>
          <a:xfrm>
            <a:off x="3931399" y="3039259"/>
            <a:ext cx="1930380" cy="1352198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Box 13"/>
          <p:cNvSpPr/>
          <p:nvPr/>
        </p:nvSpPr>
        <p:spPr>
          <a:xfrm>
            <a:off x="4079624" y="2376505"/>
            <a:ext cx="1540656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FFFFFF"/>
                </a:solidFill>
                <a:latin typeface="Calibri"/>
              </a:rPr>
              <a:t>ВСЕГО</a:t>
            </a:r>
            <a:endParaRPr lang="ru-RU" sz="40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59" name="TextBox 14"/>
          <p:cNvSpPr/>
          <p:nvPr/>
        </p:nvSpPr>
        <p:spPr>
          <a:xfrm>
            <a:off x="4018197" y="3204264"/>
            <a:ext cx="176658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6764"/>
                </a:solidFill>
                <a:latin typeface="Calibri"/>
              </a:rPr>
              <a:t>5 870 292,4</a:t>
            </a:r>
            <a:endParaRPr lang="ru-RU" sz="24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60" name="Прямоугольник 30"/>
          <p:cNvSpPr/>
          <p:nvPr/>
        </p:nvSpPr>
        <p:spPr>
          <a:xfrm>
            <a:off x="3916814" y="4379372"/>
            <a:ext cx="1951070" cy="143744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Прямоугольник 28"/>
          <p:cNvSpPr/>
          <p:nvPr/>
        </p:nvSpPr>
        <p:spPr>
          <a:xfrm>
            <a:off x="525961" y="1129680"/>
            <a:ext cx="1966096" cy="672245"/>
          </a:xfrm>
          <a:prstGeom prst="rect">
            <a:avLst/>
          </a:prstGeom>
          <a:solidFill>
            <a:srgbClr val="326384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Прямоугольник 29"/>
          <p:cNvSpPr/>
          <p:nvPr/>
        </p:nvSpPr>
        <p:spPr>
          <a:xfrm>
            <a:off x="538921" y="1801924"/>
            <a:ext cx="1930380" cy="919936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TextBox 13"/>
          <p:cNvSpPr/>
          <p:nvPr/>
        </p:nvSpPr>
        <p:spPr>
          <a:xfrm>
            <a:off x="925901" y="1118660"/>
            <a:ext cx="115119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FFFFFF"/>
                </a:solidFill>
                <a:latin typeface="Calibri"/>
              </a:rPr>
              <a:t>АИП</a:t>
            </a:r>
            <a:endParaRPr lang="ru-RU" sz="40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65" name="TextBox 14"/>
          <p:cNvSpPr/>
          <p:nvPr/>
        </p:nvSpPr>
        <p:spPr>
          <a:xfrm>
            <a:off x="625719" y="1966929"/>
            <a:ext cx="176658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326384"/>
                </a:solidFill>
                <a:latin typeface="Calibri"/>
              </a:rPr>
              <a:t>221 029,1</a:t>
            </a:r>
            <a:endParaRPr lang="ru-RU" sz="2400" b="0" strike="noStrike" spc="-1" dirty="0">
              <a:solidFill>
                <a:srgbClr val="326384"/>
              </a:solidFill>
              <a:latin typeface="Arial"/>
            </a:endParaRPr>
          </a:p>
        </p:txBody>
      </p:sp>
      <p:sp>
        <p:nvSpPr>
          <p:cNvPr id="66" name="Прямоугольник 30"/>
          <p:cNvSpPr/>
          <p:nvPr/>
        </p:nvSpPr>
        <p:spPr>
          <a:xfrm>
            <a:off x="525961" y="2665469"/>
            <a:ext cx="1951070" cy="143744"/>
          </a:xfrm>
          <a:prstGeom prst="rect">
            <a:avLst/>
          </a:prstGeom>
          <a:solidFill>
            <a:srgbClr val="326384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Прямоугольник 28"/>
          <p:cNvSpPr/>
          <p:nvPr/>
        </p:nvSpPr>
        <p:spPr>
          <a:xfrm>
            <a:off x="557541" y="3541037"/>
            <a:ext cx="1966096" cy="672245"/>
          </a:xfrm>
          <a:prstGeom prst="rect">
            <a:avLst/>
          </a:prstGeom>
          <a:solidFill>
            <a:srgbClr val="2F3E87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Прямоугольник 29"/>
          <p:cNvSpPr/>
          <p:nvPr/>
        </p:nvSpPr>
        <p:spPr>
          <a:xfrm>
            <a:off x="570501" y="4213281"/>
            <a:ext cx="1930380" cy="919936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Box 13"/>
          <p:cNvSpPr/>
          <p:nvPr/>
        </p:nvSpPr>
        <p:spPr>
          <a:xfrm>
            <a:off x="203962" y="3490043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ДОРОЖНЫЙ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70" name="TextBox 14"/>
          <p:cNvSpPr/>
          <p:nvPr/>
        </p:nvSpPr>
        <p:spPr>
          <a:xfrm>
            <a:off x="657299" y="4378286"/>
            <a:ext cx="176658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2F3E86"/>
                </a:solidFill>
                <a:latin typeface="Calibri"/>
              </a:rPr>
              <a:t>9 500,5</a:t>
            </a:r>
            <a:endParaRPr lang="ru-RU" sz="2400" b="0" strike="noStrike" spc="-1" dirty="0">
              <a:solidFill>
                <a:srgbClr val="2F3E86"/>
              </a:solidFill>
              <a:latin typeface="Arial"/>
            </a:endParaRPr>
          </a:p>
        </p:txBody>
      </p:sp>
      <p:sp>
        <p:nvSpPr>
          <p:cNvPr id="71" name="Прямоугольник 30"/>
          <p:cNvSpPr/>
          <p:nvPr/>
        </p:nvSpPr>
        <p:spPr>
          <a:xfrm>
            <a:off x="557541" y="5076826"/>
            <a:ext cx="1951070" cy="143744"/>
          </a:xfrm>
          <a:prstGeom prst="rect">
            <a:avLst/>
          </a:prstGeom>
          <a:solidFill>
            <a:srgbClr val="2F3E87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TextBox 13"/>
          <p:cNvSpPr/>
          <p:nvPr/>
        </p:nvSpPr>
        <p:spPr>
          <a:xfrm>
            <a:off x="191002" y="3750141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ФОНД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flipH="1">
            <a:off x="2830610" y="4045938"/>
            <a:ext cx="883888" cy="473357"/>
          </a:xfrm>
          <a:prstGeom prst="straightConnector1">
            <a:avLst/>
          </a:prstGeom>
          <a:ln w="38100">
            <a:solidFill>
              <a:srgbClr val="347D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28"/>
          <p:cNvSpPr/>
          <p:nvPr/>
        </p:nvSpPr>
        <p:spPr>
          <a:xfrm>
            <a:off x="7332150" y="1136575"/>
            <a:ext cx="2130717" cy="1274077"/>
          </a:xfrm>
          <a:prstGeom prst="rect">
            <a:avLst/>
          </a:prstGeom>
          <a:solidFill>
            <a:srgbClr val="472D89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Прямоугольник 29"/>
          <p:cNvSpPr/>
          <p:nvPr/>
        </p:nvSpPr>
        <p:spPr>
          <a:xfrm>
            <a:off x="7332147" y="2413434"/>
            <a:ext cx="2130719" cy="919936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TextBox 14"/>
          <p:cNvSpPr/>
          <p:nvPr/>
        </p:nvSpPr>
        <p:spPr>
          <a:xfrm>
            <a:off x="7418945" y="2578439"/>
            <a:ext cx="194991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452C86"/>
                </a:solidFill>
                <a:latin typeface="Calibri"/>
              </a:rPr>
              <a:t>1 816 718,20</a:t>
            </a:r>
            <a:endParaRPr lang="ru-RU" sz="2400" b="0" strike="noStrike" spc="-1" dirty="0">
              <a:solidFill>
                <a:srgbClr val="452C86"/>
              </a:solidFill>
              <a:latin typeface="Arial"/>
            </a:endParaRPr>
          </a:p>
        </p:txBody>
      </p:sp>
      <p:sp>
        <p:nvSpPr>
          <p:cNvPr id="78" name="Прямоугольник 30"/>
          <p:cNvSpPr/>
          <p:nvPr/>
        </p:nvSpPr>
        <p:spPr>
          <a:xfrm>
            <a:off x="7319188" y="3262176"/>
            <a:ext cx="2153556" cy="158547"/>
          </a:xfrm>
          <a:prstGeom prst="rect">
            <a:avLst/>
          </a:prstGeom>
          <a:solidFill>
            <a:srgbClr val="472D89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TextBox 13"/>
          <p:cNvSpPr/>
          <p:nvPr/>
        </p:nvSpPr>
        <p:spPr>
          <a:xfrm>
            <a:off x="7056540" y="1071361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РЕАЛИЗАЦИЯ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80" name="TextBox 13"/>
          <p:cNvSpPr/>
          <p:nvPr/>
        </p:nvSpPr>
        <p:spPr>
          <a:xfrm>
            <a:off x="7056538" y="1364907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УКАЗОВ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81" name="TextBox 13"/>
          <p:cNvSpPr/>
          <p:nvPr/>
        </p:nvSpPr>
        <p:spPr>
          <a:xfrm>
            <a:off x="7056536" y="1666020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ПРЕЗИДЕНТА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82" name="TextBox 13"/>
          <p:cNvSpPr/>
          <p:nvPr/>
        </p:nvSpPr>
        <p:spPr>
          <a:xfrm>
            <a:off x="7056534" y="1974767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2800" b="1" spc="-1" dirty="0">
                <a:solidFill>
                  <a:srgbClr val="FFFFFF"/>
                </a:solidFill>
                <a:latin typeface="Calibri"/>
              </a:rPr>
              <a:t>№ 597</a:t>
            </a:r>
          </a:p>
        </p:txBody>
      </p:sp>
      <p:sp>
        <p:nvSpPr>
          <p:cNvPr id="98" name="TextBox 13"/>
          <p:cNvSpPr/>
          <p:nvPr/>
        </p:nvSpPr>
        <p:spPr>
          <a:xfrm>
            <a:off x="7014804" y="3597865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ПОДДЕРЖКА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101" name="TextBox 13"/>
          <p:cNvSpPr/>
          <p:nvPr/>
        </p:nvSpPr>
        <p:spPr>
          <a:xfrm>
            <a:off x="7083864" y="3970511"/>
            <a:ext cx="260992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МО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111" name="TextBox 14"/>
          <p:cNvSpPr/>
          <p:nvPr/>
        </p:nvSpPr>
        <p:spPr>
          <a:xfrm>
            <a:off x="3886078" y="3574410"/>
            <a:ext cx="2054612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006764"/>
                </a:solidFill>
                <a:latin typeface="Calibri"/>
              </a:rPr>
              <a:t>МП</a:t>
            </a: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 </a:t>
            </a: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5 274 559,1</a:t>
            </a:r>
            <a:endParaRPr lang="ru-RU" sz="160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13" name="TextBox 14"/>
          <p:cNvSpPr/>
          <p:nvPr/>
        </p:nvSpPr>
        <p:spPr>
          <a:xfrm>
            <a:off x="3886078" y="3824150"/>
            <a:ext cx="205461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006764"/>
                </a:solidFill>
                <a:latin typeface="Calibri"/>
              </a:rPr>
              <a:t>Не программные: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9541" y="4052903"/>
            <a:ext cx="1010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006764"/>
                </a:solidFill>
                <a:latin typeface="Calibri"/>
              </a:rPr>
              <a:t>595 733,3</a:t>
            </a:r>
          </a:p>
        </p:txBody>
      </p:sp>
      <p:cxnSp>
        <p:nvCxnSpPr>
          <p:cNvPr id="115" name="Прямая со стрелкой 114"/>
          <p:cNvCxnSpPr>
            <a:endCxn id="82" idx="1"/>
          </p:cNvCxnSpPr>
          <p:nvPr/>
        </p:nvCxnSpPr>
        <p:spPr>
          <a:xfrm flipV="1">
            <a:off x="6188044" y="2235650"/>
            <a:ext cx="868490" cy="519129"/>
          </a:xfrm>
          <a:prstGeom prst="straightConnector1">
            <a:avLst/>
          </a:prstGeom>
          <a:ln w="38100">
            <a:solidFill>
              <a:srgbClr val="347D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6172151" y="3858897"/>
            <a:ext cx="895985" cy="612909"/>
          </a:xfrm>
          <a:prstGeom prst="straightConnector1">
            <a:avLst/>
          </a:prstGeom>
          <a:ln w="38100">
            <a:solidFill>
              <a:srgbClr val="347D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77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9"/>
          <p:cNvSpPr/>
          <p:nvPr/>
        </p:nvSpPr>
        <p:spPr>
          <a:xfrm>
            <a:off x="4118939" y="2291658"/>
            <a:ext cx="2733840" cy="20340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Прямоугольник 35"/>
          <p:cNvSpPr/>
          <p:nvPr/>
        </p:nvSpPr>
        <p:spPr>
          <a:xfrm>
            <a:off x="4113539" y="3714117"/>
            <a:ext cx="1219320" cy="252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4" name="Прямоугольник 5"/>
          <p:cNvSpPr/>
          <p:nvPr/>
        </p:nvSpPr>
        <p:spPr>
          <a:xfrm>
            <a:off x="7944299" y="3350598"/>
            <a:ext cx="1860120" cy="131544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5" name="TextBox 1"/>
          <p:cNvSpPr/>
          <p:nvPr/>
        </p:nvSpPr>
        <p:spPr>
          <a:xfrm flipH="1">
            <a:off x="7985699" y="3369678"/>
            <a:ext cx="1859760" cy="16913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5 274 559,1</a:t>
            </a:r>
            <a:endParaRPr lang="en-US" sz="1600" b="1" strike="noStrike" spc="-1" dirty="0">
              <a:solidFill>
                <a:srgbClr val="006764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1600" b="1" spc="-1" dirty="0">
                <a:solidFill>
                  <a:srgbClr val="006764"/>
                </a:solidFill>
                <a:latin typeface="Calibri"/>
              </a:rPr>
              <a:t>97,</a:t>
            </a:r>
            <a:r>
              <a:rPr lang="ru-RU" sz="1600" b="1" spc="-1" dirty="0">
                <a:solidFill>
                  <a:srgbClr val="006764"/>
                </a:solidFill>
                <a:latin typeface="Calibri"/>
              </a:rPr>
              <a:t>0</a:t>
            </a:r>
            <a:r>
              <a:rPr lang="en-US" sz="1600" b="1" spc="-1" dirty="0">
                <a:solidFill>
                  <a:srgbClr val="006764"/>
                </a:solidFill>
                <a:latin typeface="Calibri"/>
              </a:rPr>
              <a:t>%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Удельный вес МП в расходах: 8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9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,</a:t>
            </a:r>
            <a:r>
              <a:rPr lang="ru-RU" sz="1600" b="1" spc="-1" dirty="0">
                <a:solidFill>
                  <a:srgbClr val="006764"/>
                </a:solidFill>
                <a:latin typeface="Calibri"/>
              </a:rPr>
              <a:t>9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%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Прямоугольник 8"/>
          <p:cNvSpPr/>
          <p:nvPr/>
        </p:nvSpPr>
        <p:spPr>
          <a:xfrm>
            <a:off x="4118579" y="1305438"/>
            <a:ext cx="4325604" cy="2034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9" name="Прямоугольник 9"/>
          <p:cNvSpPr/>
          <p:nvPr/>
        </p:nvSpPr>
        <p:spPr>
          <a:xfrm>
            <a:off x="4118939" y="1637358"/>
            <a:ext cx="3645720" cy="20340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0" name="Прямоугольник 11"/>
          <p:cNvSpPr/>
          <p:nvPr/>
        </p:nvSpPr>
        <p:spPr>
          <a:xfrm>
            <a:off x="4113539" y="1969278"/>
            <a:ext cx="3146040" cy="20124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1" name="Прямоугольник 17"/>
          <p:cNvSpPr/>
          <p:nvPr/>
        </p:nvSpPr>
        <p:spPr>
          <a:xfrm>
            <a:off x="4113539" y="2630598"/>
            <a:ext cx="2314440" cy="20916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2" name="Прямоугольник 18"/>
          <p:cNvSpPr/>
          <p:nvPr/>
        </p:nvSpPr>
        <p:spPr>
          <a:xfrm>
            <a:off x="4113539" y="2963958"/>
            <a:ext cx="1979640" cy="252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3" name="Прямоугольник 32"/>
          <p:cNvSpPr/>
          <p:nvPr/>
        </p:nvSpPr>
        <p:spPr>
          <a:xfrm>
            <a:off x="4118579" y="3349878"/>
            <a:ext cx="1570320" cy="234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4" name="Прямоугольник 34"/>
          <p:cNvSpPr/>
          <p:nvPr/>
        </p:nvSpPr>
        <p:spPr>
          <a:xfrm>
            <a:off x="4118579" y="4093998"/>
            <a:ext cx="935280" cy="234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5" name="Прямоугольник 35"/>
          <p:cNvSpPr/>
          <p:nvPr/>
        </p:nvSpPr>
        <p:spPr>
          <a:xfrm>
            <a:off x="4112099" y="4461558"/>
            <a:ext cx="681120" cy="252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6" name="Прямоугольник 36"/>
          <p:cNvSpPr/>
          <p:nvPr/>
        </p:nvSpPr>
        <p:spPr>
          <a:xfrm>
            <a:off x="4112098" y="4847478"/>
            <a:ext cx="568173" cy="213517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" name="Текст 1"/>
          <p:cNvSpPr/>
          <p:nvPr/>
        </p:nvSpPr>
        <p:spPr>
          <a:xfrm>
            <a:off x="233099" y="1676598"/>
            <a:ext cx="187308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10000"/>
          </a:bodyPr>
          <a:lstStyle/>
          <a:p>
            <a:endParaRPr lang="ru-RU" sz="231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08" name="Текст 5"/>
          <p:cNvSpPr/>
          <p:nvPr/>
        </p:nvSpPr>
        <p:spPr>
          <a:xfrm>
            <a:off x="267299" y="2023638"/>
            <a:ext cx="1202040" cy="23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endParaRPr lang="ru-RU" sz="1800" b="1" strike="noStrike" spc="-1">
              <a:solidFill>
                <a:srgbClr val="006764"/>
              </a:solidFill>
              <a:latin typeface="Calibri"/>
            </a:endParaRPr>
          </a:p>
        </p:txBody>
      </p:sp>
      <p:sp>
        <p:nvSpPr>
          <p:cNvPr id="310" name="Прямоугольник 37"/>
          <p:cNvSpPr/>
          <p:nvPr/>
        </p:nvSpPr>
        <p:spPr>
          <a:xfrm>
            <a:off x="7949339" y="2442678"/>
            <a:ext cx="1860120" cy="92772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AFD095"/>
              </a:solidFill>
              <a:latin typeface="Calibri"/>
            </a:endParaRPr>
          </a:p>
        </p:txBody>
      </p:sp>
      <p:sp>
        <p:nvSpPr>
          <p:cNvPr id="311" name="Прямоугольник 38"/>
          <p:cNvSpPr/>
          <p:nvPr/>
        </p:nvSpPr>
        <p:spPr>
          <a:xfrm>
            <a:off x="7949339" y="4643358"/>
            <a:ext cx="1860120" cy="15120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2" name="TextBox 2"/>
          <p:cNvSpPr/>
          <p:nvPr/>
        </p:nvSpPr>
        <p:spPr>
          <a:xfrm>
            <a:off x="7843139" y="2474718"/>
            <a:ext cx="2086200" cy="88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FFFFFF"/>
                </a:solidFill>
                <a:latin typeface="Calibri"/>
              </a:rPr>
              <a:t>Расходы по МП: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299528" y="1292085"/>
            <a:ext cx="1961067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ОБРАЗОВАНИЕ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269662" y="1971521"/>
            <a:ext cx="121716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КУЛЬТУРА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272171" y="2203349"/>
            <a:ext cx="1396589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ФИНАНСЫ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272171" y="1659909"/>
            <a:ext cx="2508134" cy="31925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КОМПЛЕКСНОЕ РАЗВИТИЕ</a:t>
            </a:r>
            <a:endParaRPr lang="ru-RU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258548" y="3334559"/>
            <a:ext cx="2291090" cy="28387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006764"/>
                </a:solidFill>
                <a:latin typeface="Calibri"/>
              </a:rPr>
              <a:t>СЕЛЬСКОЕ ХОЗЯЙСТВО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253420" y="410185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РЕКЛАМА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241548" y="4500608"/>
            <a:ext cx="2392031" cy="38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ЭНЕРГОЭФФЕКТИВНОСТЬ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255764" y="3703093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БИЗНЕС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251195" y="4799787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БЕЗОПАСНОСТЬ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268678" y="2984096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ДОРОГИ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260037" y="2490214"/>
            <a:ext cx="2392030" cy="55376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006764"/>
                </a:solidFill>
                <a:latin typeface="Calibri"/>
              </a:rPr>
              <a:t>СПОРТ И МОЛОДЕЖНАЯ ПОЛИТИКА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2610674" y="1241463"/>
            <a:ext cx="1314108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b="1" spc="-1" dirty="0">
                <a:solidFill>
                  <a:srgbClr val="006764"/>
                </a:solidFill>
                <a:latin typeface="Calibri"/>
              </a:rPr>
              <a:t>3 819 533,0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2773921" y="1600033"/>
            <a:ext cx="1692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  <a:ea typeface="DejaVu Sans"/>
              </a:rPr>
              <a:t>495 689,4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2772520" y="1917231"/>
            <a:ext cx="1512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335 444,7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2765320" y="2192188"/>
            <a:ext cx="15242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248 683,6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2738974" y="2979752"/>
            <a:ext cx="151416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120 642,0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2758267" y="2572146"/>
            <a:ext cx="1512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202 395,5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2866213" y="3340146"/>
            <a:ext cx="1357200" cy="56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31 249,4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2976511" y="4110244"/>
            <a:ext cx="12038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3 345,7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2972255" y="3713808"/>
            <a:ext cx="118548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4 580,4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2976542" y="4814663"/>
            <a:ext cx="9482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9 534,7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3002209" y="4453926"/>
            <a:ext cx="1188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3 460,5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68925052-97FE-4A41-B775-850F3DBD369D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xmlns="" id="{3A932174-6876-4852-B138-8CB63B2E8295}"/>
              </a:ext>
            </a:extLst>
          </p:cNvPr>
          <p:cNvSpPr/>
          <p:nvPr/>
        </p:nvSpPr>
        <p:spPr>
          <a:xfrm>
            <a:off x="858960" y="787681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xmlns="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858960" y="26963"/>
            <a:ext cx="9070379" cy="760718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ИСПОЛНЕНИЕ РАСХОДНОЙ ЧАСТИ В РАЗРЕЗЕ  МУНИЦИПАЛЬНЫХ ПРОГРАММ - 2025</a:t>
            </a:r>
          </a:p>
        </p:txBody>
      </p:sp>
      <p:sp>
        <p:nvSpPr>
          <p:cNvPr id="46" name="object 23"/>
          <p:cNvSpPr/>
          <p:nvPr/>
        </p:nvSpPr>
        <p:spPr>
          <a:xfrm>
            <a:off x="8085331" y="990851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47" name="object 71"/>
          <p:cNvSpPr/>
          <p:nvPr/>
        </p:nvSpPr>
        <p:spPr>
          <a:xfrm>
            <a:off x="6093179" y="1310733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98,7%</a:t>
            </a:r>
          </a:p>
        </p:txBody>
      </p:sp>
      <p:sp>
        <p:nvSpPr>
          <p:cNvPr id="48" name="object 71"/>
          <p:cNvSpPr/>
          <p:nvPr/>
        </p:nvSpPr>
        <p:spPr>
          <a:xfrm>
            <a:off x="5485859" y="1622669"/>
            <a:ext cx="40086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89,9%</a:t>
            </a:r>
          </a:p>
        </p:txBody>
      </p:sp>
      <p:sp>
        <p:nvSpPr>
          <p:cNvPr id="49" name="object 71"/>
          <p:cNvSpPr/>
          <p:nvPr/>
        </p:nvSpPr>
        <p:spPr>
          <a:xfrm>
            <a:off x="4997339" y="1971681"/>
            <a:ext cx="40086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98,4%</a:t>
            </a:r>
          </a:p>
        </p:txBody>
      </p:sp>
      <p:sp>
        <p:nvSpPr>
          <p:cNvPr id="50" name="object 71"/>
          <p:cNvSpPr/>
          <p:nvPr/>
        </p:nvSpPr>
        <p:spPr>
          <a:xfrm>
            <a:off x="4586219" y="2284349"/>
            <a:ext cx="40086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86,0%</a:t>
            </a:r>
          </a:p>
        </p:txBody>
      </p:sp>
      <p:sp>
        <p:nvSpPr>
          <p:cNvPr id="51" name="object 71"/>
          <p:cNvSpPr/>
          <p:nvPr/>
        </p:nvSpPr>
        <p:spPr>
          <a:xfrm>
            <a:off x="4169339" y="2621129"/>
            <a:ext cx="40086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99,9%</a:t>
            </a:r>
          </a:p>
        </p:txBody>
      </p:sp>
      <p:sp>
        <p:nvSpPr>
          <p:cNvPr id="52" name="object 71"/>
          <p:cNvSpPr/>
          <p:nvPr/>
        </p:nvSpPr>
        <p:spPr>
          <a:xfrm>
            <a:off x="3841309" y="2993565"/>
            <a:ext cx="398815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96,5%</a:t>
            </a:r>
          </a:p>
        </p:txBody>
      </p:sp>
      <p:sp>
        <p:nvSpPr>
          <p:cNvPr id="53" name="object 71"/>
          <p:cNvSpPr/>
          <p:nvPr/>
        </p:nvSpPr>
        <p:spPr>
          <a:xfrm>
            <a:off x="4586219" y="3370398"/>
            <a:ext cx="1657968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85,2%</a:t>
            </a:r>
          </a:p>
        </p:txBody>
      </p:sp>
      <p:sp>
        <p:nvSpPr>
          <p:cNvPr id="54" name="object 71"/>
          <p:cNvSpPr/>
          <p:nvPr/>
        </p:nvSpPr>
        <p:spPr>
          <a:xfrm>
            <a:off x="3079079" y="3733206"/>
            <a:ext cx="4049465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100%</a:t>
            </a:r>
          </a:p>
        </p:txBody>
      </p:sp>
      <p:sp>
        <p:nvSpPr>
          <p:cNvPr id="55" name="object 71"/>
          <p:cNvSpPr/>
          <p:nvPr/>
        </p:nvSpPr>
        <p:spPr>
          <a:xfrm>
            <a:off x="2772520" y="4104780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100%</a:t>
            </a:r>
          </a:p>
        </p:txBody>
      </p:sp>
      <p:sp>
        <p:nvSpPr>
          <p:cNvPr id="56" name="object 71"/>
          <p:cNvSpPr/>
          <p:nvPr/>
        </p:nvSpPr>
        <p:spPr>
          <a:xfrm>
            <a:off x="4292151" y="4500608"/>
            <a:ext cx="501068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90,3%</a:t>
            </a:r>
          </a:p>
        </p:txBody>
      </p:sp>
      <p:sp>
        <p:nvSpPr>
          <p:cNvPr id="57" name="object 71"/>
          <p:cNvSpPr/>
          <p:nvPr/>
        </p:nvSpPr>
        <p:spPr>
          <a:xfrm>
            <a:off x="2335661" y="4863606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94,3%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Рисунок 9"/>
          <p:cNvPicPr/>
          <p:nvPr/>
        </p:nvPicPr>
        <p:blipFill>
          <a:blip r:embed="rId2"/>
          <a:stretch/>
        </p:blipFill>
        <p:spPr>
          <a:xfrm>
            <a:off x="8352680" y="933616"/>
            <a:ext cx="1727945" cy="1184623"/>
          </a:xfrm>
          <a:prstGeom prst="rect">
            <a:avLst/>
          </a:prstGeom>
          <a:ln w="0"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C7339C0-B688-46E0-AB90-C35DEAF32997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0" name="object 83">
            <a:extLst>
              <a:ext uri="{FF2B5EF4-FFF2-40B4-BE49-F238E27FC236}">
                <a16:creationId xmlns:a16="http://schemas.microsoft.com/office/drawing/2014/main" xmlns="" id="{1921354B-ACEC-4CB2-9D5A-151108626CDC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1">
            <a:extLst>
              <a:ext uri="{FF2B5EF4-FFF2-40B4-BE49-F238E27FC236}">
                <a16:creationId xmlns:a16="http://schemas.microsoft.com/office/drawing/2014/main" xmlns="" id="{B74B43B2-0FF2-42D8-AC20-AF6CD97F5460}"/>
              </a:ext>
            </a:extLst>
          </p:cNvPr>
          <p:cNvSpPr txBox="1">
            <a:spLocks/>
          </p:cNvSpPr>
          <p:nvPr/>
        </p:nvSpPr>
        <p:spPr>
          <a:xfrm>
            <a:off x="854204" y="98971"/>
            <a:ext cx="8794619" cy="492869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ФИНАНСИРОВАНИЕ</a:t>
            </a:r>
            <a:r>
              <a:rPr lang="en-US" b="1" spc="-1" dirty="0">
                <a:solidFill>
                  <a:srgbClr val="006B68"/>
                </a:solidFill>
                <a:latin typeface="Arial"/>
              </a:rPr>
              <a:t> </a:t>
            </a:r>
            <a:r>
              <a:rPr lang="ru-RU" b="1" spc="-1" dirty="0">
                <a:solidFill>
                  <a:srgbClr val="006B68"/>
                </a:solidFill>
                <a:latin typeface="Arial"/>
              </a:rPr>
              <a:t>НАЦИОНАЛЬНЫХ ПРОЕКТОВ - 2025</a:t>
            </a:r>
          </a:p>
        </p:txBody>
      </p:sp>
      <p:sp>
        <p:nvSpPr>
          <p:cNvPr id="22" name="Прямоугольник 28"/>
          <p:cNvSpPr/>
          <p:nvPr/>
        </p:nvSpPr>
        <p:spPr>
          <a:xfrm>
            <a:off x="8424688" y="2259211"/>
            <a:ext cx="1473840" cy="49644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Прямоугольник 29"/>
          <p:cNvSpPr/>
          <p:nvPr/>
        </p:nvSpPr>
        <p:spPr>
          <a:xfrm>
            <a:off x="8437648" y="2755650"/>
            <a:ext cx="1463760" cy="654443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TextBox 13"/>
          <p:cNvSpPr/>
          <p:nvPr/>
        </p:nvSpPr>
        <p:spPr>
          <a:xfrm>
            <a:off x="8601448" y="2223211"/>
            <a:ext cx="11440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</a:rPr>
              <a:t>Всего</a:t>
            </a:r>
            <a:endParaRPr lang="ru-RU" sz="3200" b="0" strike="noStrike" spc="-1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25" name="TextBox 14"/>
          <p:cNvSpPr/>
          <p:nvPr/>
        </p:nvSpPr>
        <p:spPr>
          <a:xfrm>
            <a:off x="8402728" y="2764291"/>
            <a:ext cx="153396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74 032,0</a:t>
            </a:r>
            <a:endParaRPr lang="ru-RU" sz="16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6" name="Прямоугольник 30"/>
          <p:cNvSpPr/>
          <p:nvPr/>
        </p:nvSpPr>
        <p:spPr>
          <a:xfrm>
            <a:off x="8429728" y="3410094"/>
            <a:ext cx="1463760" cy="11376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TextBox 14"/>
          <p:cNvSpPr/>
          <p:nvPr/>
        </p:nvSpPr>
        <p:spPr>
          <a:xfrm>
            <a:off x="8395034" y="3054696"/>
            <a:ext cx="153396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6764"/>
                </a:solidFill>
                <a:latin typeface="Calibri"/>
              </a:rPr>
              <a:t>100</a:t>
            </a:r>
            <a:r>
              <a:rPr lang="en-US" sz="1400" spc="-1" dirty="0">
                <a:solidFill>
                  <a:srgbClr val="006764"/>
                </a:solidFill>
                <a:latin typeface="Calibri"/>
              </a:rPr>
              <a:t>%</a:t>
            </a:r>
            <a:endParaRPr lang="ru-RU" sz="1400" spc="-1" dirty="0">
              <a:solidFill>
                <a:srgbClr val="006764"/>
              </a:solidFill>
              <a:latin typeface="Calibri"/>
            </a:endParaRPr>
          </a:p>
        </p:txBody>
      </p:sp>
      <p:sp>
        <p:nvSpPr>
          <p:cNvPr id="28" name="TextBox 36"/>
          <p:cNvSpPr/>
          <p:nvPr/>
        </p:nvSpPr>
        <p:spPr>
          <a:xfrm>
            <a:off x="1393784" y="3523854"/>
            <a:ext cx="249440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600" spc="-1" dirty="0" smtClean="0">
                <a:solidFill>
                  <a:srgbClr val="006764"/>
                </a:solidFill>
              </a:rPr>
              <a:t>РП</a:t>
            </a:r>
            <a:r>
              <a:rPr lang="ru-RU" sz="1600" b="1" spc="-1" dirty="0">
                <a:solidFill>
                  <a:srgbClr val="006764"/>
                </a:solidFill>
              </a:rPr>
              <a:t> </a:t>
            </a:r>
            <a:r>
              <a:rPr lang="ru-RU" sz="1600" b="1" spc="-1" dirty="0" smtClean="0">
                <a:solidFill>
                  <a:srgbClr val="006764"/>
                </a:solidFill>
              </a:rPr>
              <a:t>«</a:t>
            </a:r>
            <a:r>
              <a:rPr lang="ru-RU" sz="1600" b="1" strike="noStrike" spc="-1" dirty="0" smtClean="0">
                <a:solidFill>
                  <a:srgbClr val="006764"/>
                </a:solidFill>
              </a:rPr>
              <a:t>СЕМЕЙНЫЕ </a:t>
            </a:r>
            <a:r>
              <a:rPr lang="ru-RU" sz="1600" b="1" strike="noStrike" spc="-1" dirty="0">
                <a:solidFill>
                  <a:srgbClr val="006764"/>
                </a:solidFill>
              </a:rPr>
              <a:t>ЦЕННОСТИ И ИНФРАСТРУКТУРА </a:t>
            </a:r>
            <a:r>
              <a:rPr lang="ru-RU" sz="1600" b="1" strike="noStrike" spc="-1" dirty="0" smtClean="0">
                <a:solidFill>
                  <a:srgbClr val="006764"/>
                </a:solidFill>
              </a:rPr>
              <a:t>КУЛЬТУРЫ»</a:t>
            </a:r>
            <a:endParaRPr lang="ru-RU" sz="1600" b="1" strike="noStrike" spc="-1" dirty="0">
              <a:solidFill>
                <a:srgbClr val="006764"/>
              </a:solidFill>
            </a:endParaRPr>
          </a:p>
        </p:txBody>
      </p:sp>
      <p:sp>
        <p:nvSpPr>
          <p:cNvPr id="29" name="TextBox 36"/>
          <p:cNvSpPr/>
          <p:nvPr/>
        </p:nvSpPr>
        <p:spPr>
          <a:xfrm>
            <a:off x="1408847" y="2393304"/>
            <a:ext cx="3106386" cy="7192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000" spc="-1" dirty="0" smtClean="0">
                <a:solidFill>
                  <a:srgbClr val="006764"/>
                </a:solidFill>
              </a:rPr>
              <a:t>РП</a:t>
            </a:r>
            <a:r>
              <a:rPr lang="ru-RU" sz="2000" b="1" strike="noStrike" spc="-1" dirty="0" smtClean="0">
                <a:solidFill>
                  <a:srgbClr val="006764"/>
                </a:solidFill>
              </a:rPr>
              <a:t> «ПЕДАГОГИ </a:t>
            </a:r>
            <a:endParaRPr lang="ru-RU" sz="2000" b="1" strike="noStrike" spc="-1" dirty="0">
              <a:solidFill>
                <a:srgbClr val="006764"/>
              </a:solidFill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000" b="1" strike="noStrike" spc="-1" dirty="0">
                <a:solidFill>
                  <a:srgbClr val="006764"/>
                </a:solidFill>
              </a:rPr>
              <a:t>И </a:t>
            </a:r>
            <a:r>
              <a:rPr lang="ru-RU" sz="2000" b="1" strike="noStrike" spc="-1" dirty="0" smtClean="0">
                <a:solidFill>
                  <a:srgbClr val="006764"/>
                </a:solidFill>
              </a:rPr>
              <a:t>НАСТАВНИКИ»</a:t>
            </a:r>
            <a:endParaRPr lang="ru-RU" sz="2000" b="1" strike="noStrike" spc="-1" dirty="0">
              <a:solidFill>
                <a:srgbClr val="006764"/>
              </a:solidFill>
            </a:endParaRPr>
          </a:p>
        </p:txBody>
      </p:sp>
      <p:sp>
        <p:nvSpPr>
          <p:cNvPr id="30" name="TextBox 36"/>
          <p:cNvSpPr/>
          <p:nvPr/>
        </p:nvSpPr>
        <p:spPr>
          <a:xfrm>
            <a:off x="1393784" y="1410656"/>
            <a:ext cx="2871094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trike="noStrike" spc="-1" dirty="0" smtClean="0">
                <a:solidFill>
                  <a:srgbClr val="006764"/>
                </a:solidFill>
                <a:latin typeface="+mj-lt"/>
              </a:rPr>
              <a:t>РП</a:t>
            </a:r>
            <a:r>
              <a:rPr lang="ru-RU" b="1" spc="-1" dirty="0">
                <a:solidFill>
                  <a:srgbClr val="006764"/>
                </a:solidFill>
                <a:latin typeface="+mj-lt"/>
              </a:rPr>
              <a:t> </a:t>
            </a:r>
            <a:r>
              <a:rPr lang="ru-RU" b="1" spc="-1" dirty="0" smtClean="0">
                <a:solidFill>
                  <a:srgbClr val="006764"/>
                </a:solidFill>
                <a:latin typeface="+mj-lt"/>
              </a:rPr>
              <a:t>«</a:t>
            </a:r>
            <a:r>
              <a:rPr lang="ru-RU" b="1" strike="noStrike" spc="-1" dirty="0" smtClean="0">
                <a:solidFill>
                  <a:srgbClr val="006764"/>
                </a:solidFill>
                <a:latin typeface="+mj-lt"/>
              </a:rPr>
              <a:t>ВСЕ </a:t>
            </a:r>
            <a:r>
              <a:rPr lang="ru-RU" b="1" strike="noStrike" spc="-1" dirty="0">
                <a:solidFill>
                  <a:srgbClr val="006764"/>
                </a:solidFill>
                <a:latin typeface="+mj-lt"/>
              </a:rPr>
              <a:t>ЛУЧШЕЕ </a:t>
            </a:r>
            <a:r>
              <a:rPr lang="ru-RU" b="1" strike="noStrike" spc="-1" dirty="0" smtClean="0">
                <a:solidFill>
                  <a:srgbClr val="006764"/>
                </a:solidFill>
                <a:latin typeface="+mj-lt"/>
              </a:rPr>
              <a:t>ДЕТЯМ»</a:t>
            </a:r>
            <a:endParaRPr lang="ru-RU" b="1" strike="noStrike" spc="-1" dirty="0">
              <a:solidFill>
                <a:srgbClr val="006764"/>
              </a:solidFill>
              <a:latin typeface="+mj-lt"/>
            </a:endParaRPr>
          </a:p>
        </p:txBody>
      </p:sp>
      <p:sp>
        <p:nvSpPr>
          <p:cNvPr id="31" name="Текст 4"/>
          <p:cNvSpPr/>
          <p:nvPr/>
        </p:nvSpPr>
        <p:spPr>
          <a:xfrm>
            <a:off x="4290369" y="1683147"/>
            <a:ext cx="1016775" cy="4782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b="1" strike="noStrike" spc="-1" dirty="0">
                <a:solidFill>
                  <a:srgbClr val="006764"/>
                </a:solidFill>
              </a:rPr>
              <a:t>1 401,6</a:t>
            </a:r>
            <a:endParaRPr lang="ru-RU" b="1" strike="noStrike" spc="-1" dirty="0">
              <a:solidFill>
                <a:srgbClr val="000000"/>
              </a:solidFill>
            </a:endParaRPr>
          </a:p>
        </p:txBody>
      </p:sp>
      <p:sp>
        <p:nvSpPr>
          <p:cNvPr id="32" name="Текст 4"/>
          <p:cNvSpPr/>
          <p:nvPr/>
        </p:nvSpPr>
        <p:spPr>
          <a:xfrm>
            <a:off x="5390377" y="1683147"/>
            <a:ext cx="992852" cy="4852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b="1" strike="noStrike" spc="-1" dirty="0">
                <a:solidFill>
                  <a:srgbClr val="006764"/>
                </a:solidFill>
                <a:latin typeface="Calibri"/>
              </a:rPr>
              <a:t>1 401,6</a:t>
            </a:r>
            <a:endParaRPr lang="ru-RU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Текст 4"/>
          <p:cNvSpPr/>
          <p:nvPr/>
        </p:nvSpPr>
        <p:spPr>
          <a:xfrm>
            <a:off x="6624488" y="1727743"/>
            <a:ext cx="1384088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b="1" strike="noStrike" spc="-1" dirty="0">
                <a:solidFill>
                  <a:srgbClr val="006764"/>
                </a:solidFill>
              </a:rPr>
              <a:t>100</a:t>
            </a:r>
            <a:endParaRPr lang="ru-RU" b="1" strike="noStrike" spc="-1" dirty="0">
              <a:solidFill>
                <a:srgbClr val="000000"/>
              </a:solidFill>
            </a:endParaRPr>
          </a:p>
        </p:txBody>
      </p:sp>
      <p:sp>
        <p:nvSpPr>
          <p:cNvPr id="34" name="Текст 4"/>
          <p:cNvSpPr/>
          <p:nvPr/>
        </p:nvSpPr>
        <p:spPr>
          <a:xfrm>
            <a:off x="4264877" y="2775052"/>
            <a:ext cx="1042267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b="1" strike="noStrike" spc="-1" dirty="0">
                <a:solidFill>
                  <a:srgbClr val="006764"/>
                </a:solidFill>
              </a:rPr>
              <a:t>66 152,3</a:t>
            </a:r>
            <a:endParaRPr lang="ru-RU" b="1" strike="noStrike" spc="-1" dirty="0">
              <a:solidFill>
                <a:srgbClr val="000000"/>
              </a:solidFill>
            </a:endParaRPr>
          </a:p>
        </p:txBody>
      </p:sp>
      <p:sp>
        <p:nvSpPr>
          <p:cNvPr id="35" name="Текст 4"/>
          <p:cNvSpPr/>
          <p:nvPr/>
        </p:nvSpPr>
        <p:spPr>
          <a:xfrm>
            <a:off x="5370388" y="2801371"/>
            <a:ext cx="1110084" cy="3457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b="1" spc="-1" dirty="0">
                <a:solidFill>
                  <a:srgbClr val="006764"/>
                </a:solidFill>
              </a:rPr>
              <a:t>66</a:t>
            </a:r>
            <a:r>
              <a:rPr lang="ru-RU" b="1" spc="-1" dirty="0">
                <a:solidFill>
                  <a:srgbClr val="006764"/>
                </a:solidFill>
                <a:latin typeface="Calibri"/>
              </a:rPr>
              <a:t> </a:t>
            </a:r>
            <a:r>
              <a:rPr lang="ru-RU" b="1" spc="-1" dirty="0">
                <a:solidFill>
                  <a:srgbClr val="006764"/>
                </a:solidFill>
              </a:rPr>
              <a:t>151,6</a:t>
            </a:r>
            <a:endParaRPr lang="ru-RU" b="1" spc="-1" dirty="0">
              <a:solidFill>
                <a:srgbClr val="000000"/>
              </a:solidFill>
            </a:endParaRPr>
          </a:p>
        </p:txBody>
      </p:sp>
      <p:sp>
        <p:nvSpPr>
          <p:cNvPr id="36" name="Текст 4"/>
          <p:cNvSpPr/>
          <p:nvPr/>
        </p:nvSpPr>
        <p:spPr>
          <a:xfrm>
            <a:off x="6624488" y="2752932"/>
            <a:ext cx="1512168" cy="4532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b="1" strike="noStrike" spc="-1" dirty="0">
                <a:solidFill>
                  <a:srgbClr val="006764"/>
                </a:solidFill>
              </a:rPr>
              <a:t>100</a:t>
            </a:r>
            <a:endParaRPr lang="ru-RU" b="1" strike="noStrike" spc="-1" dirty="0">
              <a:solidFill>
                <a:srgbClr val="000000"/>
              </a:solidFill>
            </a:endParaRPr>
          </a:p>
        </p:txBody>
      </p:sp>
      <p:sp>
        <p:nvSpPr>
          <p:cNvPr id="38" name="Текст 4"/>
          <p:cNvSpPr/>
          <p:nvPr/>
        </p:nvSpPr>
        <p:spPr>
          <a:xfrm>
            <a:off x="4370604" y="3694179"/>
            <a:ext cx="93654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b="1" strike="noStrike" spc="-1" dirty="0">
                <a:solidFill>
                  <a:srgbClr val="006764"/>
                </a:solidFill>
              </a:rPr>
              <a:t>6 478,8</a:t>
            </a:r>
            <a:endParaRPr lang="ru-RU" b="1" strike="noStrike" spc="-1" dirty="0">
              <a:solidFill>
                <a:srgbClr val="000000"/>
              </a:solidFill>
            </a:endParaRPr>
          </a:p>
        </p:txBody>
      </p:sp>
      <p:sp>
        <p:nvSpPr>
          <p:cNvPr id="39" name="Текст 4"/>
          <p:cNvSpPr/>
          <p:nvPr/>
        </p:nvSpPr>
        <p:spPr>
          <a:xfrm>
            <a:off x="5370387" y="3708717"/>
            <a:ext cx="1110085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b="1" spc="-1" dirty="0">
                <a:solidFill>
                  <a:srgbClr val="006764"/>
                </a:solidFill>
                <a:latin typeface="Calibri"/>
              </a:rPr>
              <a:t>6 </a:t>
            </a:r>
            <a:r>
              <a:rPr lang="ru-RU" b="1" spc="-1" dirty="0">
                <a:solidFill>
                  <a:srgbClr val="006764"/>
                </a:solidFill>
              </a:rPr>
              <a:t>478,8</a:t>
            </a:r>
            <a:endParaRPr lang="ru-RU" b="1" spc="-1" dirty="0">
              <a:solidFill>
                <a:srgbClr val="000000"/>
              </a:solidFill>
            </a:endParaRPr>
          </a:p>
        </p:txBody>
      </p:sp>
      <p:sp>
        <p:nvSpPr>
          <p:cNvPr id="40" name="Текст 4"/>
          <p:cNvSpPr/>
          <p:nvPr/>
        </p:nvSpPr>
        <p:spPr>
          <a:xfrm>
            <a:off x="6984528" y="3694179"/>
            <a:ext cx="864096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b="1" strike="noStrike" spc="-1" dirty="0">
                <a:solidFill>
                  <a:srgbClr val="006764"/>
                </a:solidFill>
              </a:rPr>
              <a:t>100</a:t>
            </a:r>
            <a:endParaRPr lang="ru-RU" b="1" strike="noStrike" spc="-1" dirty="0">
              <a:solidFill>
                <a:srgbClr val="000000"/>
              </a:solidFill>
            </a:endParaRPr>
          </a:p>
        </p:txBody>
      </p:sp>
      <p:sp>
        <p:nvSpPr>
          <p:cNvPr id="37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44" name="TextBox 36"/>
          <p:cNvSpPr/>
          <p:nvPr/>
        </p:nvSpPr>
        <p:spPr>
          <a:xfrm>
            <a:off x="4377888" y="1198582"/>
            <a:ext cx="2820941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000" b="1" spc="-1" dirty="0">
                <a:solidFill>
                  <a:srgbClr val="006764"/>
                </a:solidFill>
                <a:latin typeface="+mj-lt"/>
              </a:rPr>
              <a:t>ПЛАН</a:t>
            </a:r>
            <a:endParaRPr lang="ru-RU" b="1" strike="noStrike" spc="-1" dirty="0">
              <a:solidFill>
                <a:srgbClr val="006764"/>
              </a:solidFill>
              <a:latin typeface="+mj-lt"/>
            </a:endParaRPr>
          </a:p>
        </p:txBody>
      </p:sp>
      <p:sp>
        <p:nvSpPr>
          <p:cNvPr id="45" name="TextBox 36"/>
          <p:cNvSpPr/>
          <p:nvPr/>
        </p:nvSpPr>
        <p:spPr>
          <a:xfrm>
            <a:off x="5390377" y="1202290"/>
            <a:ext cx="2820941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000" b="1" spc="-1" dirty="0">
                <a:solidFill>
                  <a:srgbClr val="006764"/>
                </a:solidFill>
              </a:rPr>
              <a:t>ФАКТ</a:t>
            </a:r>
            <a:endParaRPr lang="ru-RU" b="1" strike="noStrike" spc="-1" dirty="0">
              <a:solidFill>
                <a:srgbClr val="006764"/>
              </a:solidFill>
            </a:endParaRPr>
          </a:p>
        </p:txBody>
      </p:sp>
      <p:sp>
        <p:nvSpPr>
          <p:cNvPr id="46" name="TextBox 36"/>
          <p:cNvSpPr/>
          <p:nvPr/>
        </p:nvSpPr>
        <p:spPr>
          <a:xfrm>
            <a:off x="6568415" y="1326449"/>
            <a:ext cx="144016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ru-RU" sz="1100" b="1" spc="-1" dirty="0">
                <a:solidFill>
                  <a:srgbClr val="006764"/>
                </a:solidFill>
                <a:latin typeface="Calibri"/>
              </a:rPr>
              <a:t>% </a:t>
            </a:r>
            <a:r>
              <a:rPr lang="ru-RU" sz="1100" b="1" spc="-1" dirty="0">
                <a:solidFill>
                  <a:srgbClr val="006764"/>
                </a:solidFill>
                <a:latin typeface="+mj-lt"/>
              </a:rPr>
              <a:t>ИСПОЛНЕНИЯ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CE5A19-E0CD-6C0D-3F1A-7E0182E3A9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6089" r="97" b="-6701"/>
          <a:stretch>
            <a:fillRect/>
          </a:stretch>
        </p:blipFill>
        <p:spPr>
          <a:xfrm>
            <a:off x="107230" y="2617283"/>
            <a:ext cx="1388435" cy="56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2803682-816F-0180-B843-62D649F43C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3" y="3504476"/>
            <a:ext cx="1211085" cy="100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D058F4B-1C6A-457B-E7B0-656F881B7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1" t="7147" r="16865" b="17951"/>
          <a:stretch>
            <a:fillRect/>
          </a:stretch>
        </p:blipFill>
        <p:spPr>
          <a:xfrm>
            <a:off x="335097" y="1152310"/>
            <a:ext cx="1110042" cy="12639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object 11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84" name="object 14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object 15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object 16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object 17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object 18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object 19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0" name="object 20"/>
          <p:cNvSpPr/>
          <p:nvPr/>
        </p:nvSpPr>
        <p:spPr>
          <a:xfrm>
            <a:off x="2791781" y="2619251"/>
            <a:ext cx="4237920" cy="15735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ОСНОВНЫЕ ПАРАМЕТРЫ РАЙОННОГО И КОНСОЛИДИРОВАННОГО БЮДЖЕТОВ</a:t>
            </a:r>
          </a:p>
        </p:txBody>
      </p:sp>
      <p:pic>
        <p:nvPicPr>
          <p:cNvPr id="91" name="Рисунок 90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" name="TextBox 10"/>
          <p:cNvSpPr txBox="1"/>
          <p:nvPr/>
        </p:nvSpPr>
        <p:spPr>
          <a:xfrm>
            <a:off x="8192555" y="4347661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4C43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541786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C7339C0-B688-46E0-AB90-C35DEAF32997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0" name="object 83">
            <a:extLst>
              <a:ext uri="{FF2B5EF4-FFF2-40B4-BE49-F238E27FC236}">
                <a16:creationId xmlns:a16="http://schemas.microsoft.com/office/drawing/2014/main" xmlns="" id="{1921354B-ACEC-4CB2-9D5A-151108626CDC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1">
            <a:extLst>
              <a:ext uri="{FF2B5EF4-FFF2-40B4-BE49-F238E27FC236}">
                <a16:creationId xmlns:a16="http://schemas.microsoft.com/office/drawing/2014/main" xmlns="" id="{B74B43B2-0FF2-42D8-AC20-AF6CD97F5460}"/>
              </a:ext>
            </a:extLst>
          </p:cNvPr>
          <p:cNvSpPr txBox="1">
            <a:spLocks/>
          </p:cNvSpPr>
          <p:nvPr/>
        </p:nvSpPr>
        <p:spPr>
          <a:xfrm>
            <a:off x="851219" y="98971"/>
            <a:ext cx="8748571" cy="576064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ИСПОЛНЕНИЕ УКАЗОВ ПРЕЗИДЕНТА </a:t>
            </a:r>
            <a:r>
              <a:rPr lang="ru-RU" b="1" spc="-1" dirty="0" smtClean="0">
                <a:solidFill>
                  <a:srgbClr val="006B68"/>
                </a:solidFill>
                <a:latin typeface="Arial"/>
              </a:rPr>
              <a:t>РФ</a:t>
            </a:r>
            <a:endParaRPr lang="ru-RU" b="1" spc="-1" dirty="0">
              <a:solidFill>
                <a:srgbClr val="006B68"/>
              </a:solidFill>
              <a:latin typeface="Arial"/>
            </a:endParaRPr>
          </a:p>
        </p:txBody>
      </p:sp>
      <p:sp>
        <p:nvSpPr>
          <p:cNvPr id="31" name="Текст 4"/>
          <p:cNvSpPr/>
          <p:nvPr/>
        </p:nvSpPr>
        <p:spPr>
          <a:xfrm>
            <a:off x="4108420" y="138271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Текст 4"/>
          <p:cNvSpPr/>
          <p:nvPr/>
        </p:nvSpPr>
        <p:spPr>
          <a:xfrm>
            <a:off x="5151618" y="1380666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Текст 4"/>
          <p:cNvSpPr/>
          <p:nvPr/>
        </p:nvSpPr>
        <p:spPr>
          <a:xfrm>
            <a:off x="6263915" y="1380666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xmlns="" id="{B01E228C-E55A-4C8B-8D8F-F8DDEAD1B1AD}"/>
              </a:ext>
            </a:extLst>
          </p:cNvPr>
          <p:cNvSpPr/>
          <p:nvPr/>
        </p:nvSpPr>
        <p:spPr>
          <a:xfrm>
            <a:off x="1847556" y="950224"/>
            <a:ext cx="5583268" cy="1465127"/>
          </a:xfrm>
          <a:prstGeom prst="roundRect">
            <a:avLst/>
          </a:prstGeom>
          <a:solidFill>
            <a:srgbClr val="056F6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>
              <a:solidFill>
                <a:schemeClr val="accent1"/>
              </a:solidFill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xmlns="" id="{CCB32D1A-C350-4449-B81A-F1886A7ED552}"/>
              </a:ext>
            </a:extLst>
          </p:cNvPr>
          <p:cNvSpPr/>
          <p:nvPr/>
        </p:nvSpPr>
        <p:spPr>
          <a:xfrm>
            <a:off x="1015773" y="4878366"/>
            <a:ext cx="2981525" cy="612188"/>
          </a:xfrm>
          <a:prstGeom prst="roundRect">
            <a:avLst/>
          </a:prstGeom>
          <a:solidFill>
            <a:srgbClr val="79C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>
              <a:solidFill>
                <a:schemeClr val="accent6"/>
              </a:solidFill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xmlns="" id="{5A892C0F-0900-4E39-B2D8-1D77BE49C9AC}"/>
              </a:ext>
            </a:extLst>
          </p:cNvPr>
          <p:cNvSpPr/>
          <p:nvPr/>
        </p:nvSpPr>
        <p:spPr>
          <a:xfrm>
            <a:off x="1016588" y="4164712"/>
            <a:ext cx="4714671" cy="612188"/>
          </a:xfrm>
          <a:prstGeom prst="roundRect">
            <a:avLst/>
          </a:prstGeom>
          <a:solidFill>
            <a:srgbClr val="2E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D53CCA7F-518A-4905-9462-40C1C1D8B904}"/>
              </a:ext>
            </a:extLst>
          </p:cNvPr>
          <p:cNvSpPr/>
          <p:nvPr/>
        </p:nvSpPr>
        <p:spPr>
          <a:xfrm>
            <a:off x="1015773" y="3451114"/>
            <a:ext cx="3579822" cy="612188"/>
          </a:xfrm>
          <a:prstGeom prst="roundRect">
            <a:avLst/>
          </a:prstGeom>
          <a:solidFill>
            <a:srgbClr val="B31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xmlns="" id="{B01E228C-E55A-4C8B-8D8F-F8DDEAD1B1AD}"/>
              </a:ext>
            </a:extLst>
          </p:cNvPr>
          <p:cNvSpPr/>
          <p:nvPr/>
        </p:nvSpPr>
        <p:spPr>
          <a:xfrm>
            <a:off x="1016046" y="2737516"/>
            <a:ext cx="3838231" cy="612188"/>
          </a:xfrm>
          <a:prstGeom prst="roundRect">
            <a:avLst/>
          </a:prstGeom>
          <a:solidFill>
            <a:srgbClr val="62A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>
              <a:solidFill>
                <a:schemeClr val="accent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46A4802-354D-4E30-A70E-2E0867306A6B}"/>
              </a:ext>
            </a:extLst>
          </p:cNvPr>
          <p:cNvSpPr txBox="1"/>
          <p:nvPr/>
        </p:nvSpPr>
        <p:spPr>
          <a:xfrm>
            <a:off x="1095150" y="3474251"/>
            <a:ext cx="1877437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6" dirty="0">
                <a:solidFill>
                  <a:schemeClr val="bg2"/>
                </a:solidFill>
              </a:rPr>
              <a:t>94 906,30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AB68477-9A1C-4631-AB71-AF54F11DABFD}"/>
              </a:ext>
            </a:extLst>
          </p:cNvPr>
          <p:cNvSpPr txBox="1"/>
          <p:nvPr/>
        </p:nvSpPr>
        <p:spPr>
          <a:xfrm>
            <a:off x="1095150" y="2760284"/>
            <a:ext cx="1877437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6" dirty="0">
                <a:solidFill>
                  <a:schemeClr val="bg2"/>
                </a:solidFill>
              </a:rPr>
              <a:t>90 800,20</a:t>
            </a:r>
          </a:p>
        </p:txBody>
      </p:sp>
      <p:sp>
        <p:nvSpPr>
          <p:cNvPr id="60" name="Прямоугольник: скругленные углы 18">
            <a:extLst>
              <a:ext uri="{FF2B5EF4-FFF2-40B4-BE49-F238E27FC236}">
                <a16:creationId xmlns:a16="http://schemas.microsoft.com/office/drawing/2014/main" xmlns="" id="{2E0A16A9-138B-45FC-80A2-76C1B73C2294}"/>
              </a:ext>
            </a:extLst>
          </p:cNvPr>
          <p:cNvSpPr/>
          <p:nvPr/>
        </p:nvSpPr>
        <p:spPr>
          <a:xfrm>
            <a:off x="389676" y="2848345"/>
            <a:ext cx="398127" cy="377003"/>
          </a:xfrm>
          <a:prstGeom prst="roundRect">
            <a:avLst>
              <a:gd name="adj" fmla="val 15755"/>
            </a:avLst>
          </a:prstGeom>
          <a:solidFill>
            <a:srgbClr val="62A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61" name="Прямоугольник: скругленные углы 19">
            <a:extLst>
              <a:ext uri="{FF2B5EF4-FFF2-40B4-BE49-F238E27FC236}">
                <a16:creationId xmlns:a16="http://schemas.microsoft.com/office/drawing/2014/main" xmlns="" id="{AA0421E0-93B2-4F81-9128-BA728844BD48}"/>
              </a:ext>
            </a:extLst>
          </p:cNvPr>
          <p:cNvSpPr/>
          <p:nvPr/>
        </p:nvSpPr>
        <p:spPr>
          <a:xfrm>
            <a:off x="386219" y="3565325"/>
            <a:ext cx="403581" cy="377003"/>
          </a:xfrm>
          <a:prstGeom prst="roundRect">
            <a:avLst>
              <a:gd name="adj" fmla="val 18919"/>
            </a:avLst>
          </a:prstGeom>
          <a:solidFill>
            <a:srgbClr val="B31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62" name="Прямоугольник: скругленные углы 20">
            <a:extLst>
              <a:ext uri="{FF2B5EF4-FFF2-40B4-BE49-F238E27FC236}">
                <a16:creationId xmlns:a16="http://schemas.microsoft.com/office/drawing/2014/main" xmlns="" id="{E0F5B768-F24E-48F9-BF47-91F79A8A22E5}"/>
              </a:ext>
            </a:extLst>
          </p:cNvPr>
          <p:cNvSpPr/>
          <p:nvPr/>
        </p:nvSpPr>
        <p:spPr>
          <a:xfrm>
            <a:off x="388216" y="4282304"/>
            <a:ext cx="399587" cy="377003"/>
          </a:xfrm>
          <a:prstGeom prst="roundRect">
            <a:avLst>
              <a:gd name="adj" fmla="val 17012"/>
            </a:avLst>
          </a:prstGeom>
          <a:solidFill>
            <a:srgbClr val="2E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63" name="Прямоугольник: скругленные углы 21">
            <a:extLst>
              <a:ext uri="{FF2B5EF4-FFF2-40B4-BE49-F238E27FC236}">
                <a16:creationId xmlns:a16="http://schemas.microsoft.com/office/drawing/2014/main" xmlns="" id="{39C41BB8-404E-4311-B307-8E6957CA6CAF}"/>
              </a:ext>
            </a:extLst>
          </p:cNvPr>
          <p:cNvSpPr/>
          <p:nvPr/>
        </p:nvSpPr>
        <p:spPr>
          <a:xfrm>
            <a:off x="389676" y="4999284"/>
            <a:ext cx="398127" cy="377003"/>
          </a:xfrm>
          <a:prstGeom prst="roundRect">
            <a:avLst>
              <a:gd name="adj" fmla="val 18185"/>
            </a:avLst>
          </a:prstGeom>
          <a:solidFill>
            <a:srgbClr val="79C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64" name="Текст 11">
            <a:extLst>
              <a:ext uri="{FF2B5EF4-FFF2-40B4-BE49-F238E27FC236}">
                <a16:creationId xmlns:a16="http://schemas.microsoft.com/office/drawing/2014/main" xmlns="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878520" y="925138"/>
            <a:ext cx="4074098" cy="893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84" b="1" dirty="0">
                <a:solidFill>
                  <a:schemeClr val="bg2"/>
                </a:solidFill>
              </a:rPr>
              <a:t>Среднемесячный доход от трудовой деятельности ЛО</a:t>
            </a:r>
            <a:endParaRPr lang="en-US" sz="1984" b="1" dirty="0">
              <a:solidFill>
                <a:schemeClr val="bg2"/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75001D4B-7744-4E9E-BC5B-5A740F69572F}"/>
              </a:ext>
            </a:extLst>
          </p:cNvPr>
          <p:cNvSpPr/>
          <p:nvPr/>
        </p:nvSpPr>
        <p:spPr>
          <a:xfrm>
            <a:off x="5731258" y="2820570"/>
            <a:ext cx="3135116" cy="49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Педагогические работники</a:t>
            </a:r>
          </a:p>
          <a:p>
            <a:pPr marL="10500"/>
            <a:r>
              <a:rPr lang="ru-RU" sz="1323" dirty="0">
                <a:solidFill>
                  <a:schemeClr val="tx2"/>
                </a:solidFill>
              </a:rPr>
              <a:t>дополнительного образования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5001D4B-7744-4E9E-BC5B-5A740F69572F}"/>
              </a:ext>
            </a:extLst>
          </p:cNvPr>
          <p:cNvSpPr/>
          <p:nvPr/>
        </p:nvSpPr>
        <p:spPr>
          <a:xfrm>
            <a:off x="5744339" y="3639341"/>
            <a:ext cx="3135116" cy="29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Педагогические работники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5001D4B-7744-4E9E-BC5B-5A740F69572F}"/>
              </a:ext>
            </a:extLst>
          </p:cNvPr>
          <p:cNvSpPr/>
          <p:nvPr/>
        </p:nvSpPr>
        <p:spPr>
          <a:xfrm>
            <a:off x="5733542" y="4249558"/>
            <a:ext cx="3135116" cy="71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00" marR="42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Педагогические работники</a:t>
            </a:r>
          </a:p>
          <a:p>
            <a:pPr marL="10500" marR="42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учреждений  дошкольного образования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75001D4B-7744-4E9E-BC5B-5A740F69572F}"/>
              </a:ext>
            </a:extLst>
          </p:cNvPr>
          <p:cNvSpPr/>
          <p:nvPr/>
        </p:nvSpPr>
        <p:spPr>
          <a:xfrm>
            <a:off x="5731258" y="5073961"/>
            <a:ext cx="3135116" cy="29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00" marR="42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Работники учреждений  культуры</a:t>
            </a:r>
          </a:p>
        </p:txBody>
      </p:sp>
      <p:sp>
        <p:nvSpPr>
          <p:cNvPr id="69" name="Текст 11">
            <a:extLst>
              <a:ext uri="{FF2B5EF4-FFF2-40B4-BE49-F238E27FC236}">
                <a16:creationId xmlns:a16="http://schemas.microsoft.com/office/drawing/2014/main" xmlns="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5669518" y="1099666"/>
            <a:ext cx="1942907" cy="60193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38" b="1" dirty="0">
                <a:solidFill>
                  <a:schemeClr val="bg2"/>
                </a:solidFill>
              </a:rPr>
              <a:t> 94 348,0</a:t>
            </a:r>
            <a:endParaRPr lang="en-US" sz="3638" b="1" dirty="0">
              <a:solidFill>
                <a:schemeClr val="bg2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4" y="3602865"/>
            <a:ext cx="301923" cy="30192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8" y="4283303"/>
            <a:ext cx="352408" cy="352408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8" y="2888126"/>
            <a:ext cx="310968" cy="310968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6" y="5004443"/>
            <a:ext cx="382812" cy="382812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46A4802-354D-4E30-A70E-2E0867306A6B}"/>
              </a:ext>
            </a:extLst>
          </p:cNvPr>
          <p:cNvSpPr txBox="1"/>
          <p:nvPr/>
        </p:nvSpPr>
        <p:spPr>
          <a:xfrm>
            <a:off x="1095150" y="4203634"/>
            <a:ext cx="1877437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6" dirty="0">
                <a:solidFill>
                  <a:schemeClr val="bg2"/>
                </a:solidFill>
              </a:rPr>
              <a:t>91 218,60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D46A4802-354D-4E30-A70E-2E0867306A6B}"/>
              </a:ext>
            </a:extLst>
          </p:cNvPr>
          <p:cNvSpPr txBox="1"/>
          <p:nvPr/>
        </p:nvSpPr>
        <p:spPr>
          <a:xfrm>
            <a:off x="1095150" y="4917259"/>
            <a:ext cx="1877437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6" dirty="0">
                <a:solidFill>
                  <a:schemeClr val="bg2"/>
                </a:solidFill>
              </a:rPr>
              <a:t>72 890,86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7776">
            <a:off x="4770914" y="3623658"/>
            <a:ext cx="360534" cy="360534"/>
          </a:xfrm>
          <a:prstGeom prst="rect">
            <a:avLst/>
          </a:prstGeom>
        </p:spPr>
      </p:pic>
      <p:sp>
        <p:nvSpPr>
          <p:cNvPr id="85" name="Текст 11">
            <a:extLst>
              <a:ext uri="{FF2B5EF4-FFF2-40B4-BE49-F238E27FC236}">
                <a16:creationId xmlns:a16="http://schemas.microsoft.com/office/drawing/2014/main" xmlns="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878520" y="1637313"/>
            <a:ext cx="4074098" cy="8932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84" b="1" dirty="0">
                <a:solidFill>
                  <a:schemeClr val="bg2"/>
                </a:solidFill>
              </a:rPr>
              <a:t>Среднемесячный доход от трудовой деятельности КМР ЛО</a:t>
            </a:r>
            <a:endParaRPr lang="en-US" sz="1984" b="1" dirty="0">
              <a:solidFill>
                <a:schemeClr val="bg2"/>
              </a:solidFill>
            </a:endParaRPr>
          </a:p>
        </p:txBody>
      </p:sp>
      <p:sp>
        <p:nvSpPr>
          <p:cNvPr id="86" name="Текст 11">
            <a:extLst>
              <a:ext uri="{FF2B5EF4-FFF2-40B4-BE49-F238E27FC236}">
                <a16:creationId xmlns:a16="http://schemas.microsoft.com/office/drawing/2014/main" xmlns="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5518210" y="1719527"/>
            <a:ext cx="2100736" cy="5410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103 679,0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xmlns="" id="{6B431A14-E589-47D0-8477-C6ED33D1511D}"/>
              </a:ext>
            </a:extLst>
          </p:cNvPr>
          <p:cNvSpPr/>
          <p:nvPr/>
        </p:nvSpPr>
        <p:spPr>
          <a:xfrm>
            <a:off x="7830840" y="1422195"/>
            <a:ext cx="1931373" cy="33220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59CA693B-8555-4836-847F-2FB3CB1964A8}"/>
              </a:ext>
            </a:extLst>
          </p:cNvPr>
          <p:cNvSpPr txBox="1"/>
          <p:nvPr/>
        </p:nvSpPr>
        <p:spPr>
          <a:xfrm>
            <a:off x="7763944" y="1423041"/>
            <a:ext cx="1986826" cy="34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54" b="1" dirty="0">
                <a:solidFill>
                  <a:schemeClr val="bg1"/>
                </a:solidFill>
              </a:rPr>
              <a:t>↑↓Прирост к 2024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4045811" y="2922095"/>
            <a:ext cx="8810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-1" dirty="0">
                <a:solidFill>
                  <a:schemeClr val="bg2">
                    <a:lumMod val="95000"/>
                  </a:schemeClr>
                </a:solidFill>
                <a:latin typeface="DejaVu Sans"/>
              </a:rPr>
              <a:t>▴ 16,3%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3760207" y="3626460"/>
            <a:ext cx="8810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-1" dirty="0">
                <a:solidFill>
                  <a:schemeClr val="bg2">
                    <a:lumMod val="95000"/>
                  </a:schemeClr>
                </a:solidFill>
                <a:latin typeface="DejaVu Sans"/>
              </a:rPr>
              <a:t>▴ 21,9%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982236" y="4358712"/>
            <a:ext cx="7834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-1" dirty="0">
                <a:solidFill>
                  <a:schemeClr val="bg2">
                    <a:lumMod val="95000"/>
                  </a:schemeClr>
                </a:solidFill>
                <a:latin typeface="DejaVu Sans"/>
              </a:rPr>
              <a:t>▴ 9,8%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3164736" y="5045960"/>
            <a:ext cx="8810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-1" dirty="0">
                <a:solidFill>
                  <a:schemeClr val="bg2">
                    <a:lumMod val="95000"/>
                  </a:schemeClr>
                </a:solidFill>
                <a:latin typeface="DejaVu Sans"/>
              </a:rPr>
              <a:t>▴ 15,7%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854C62-4526-BE6F-DB38-52C5E5FCBD83}"/>
              </a:ext>
            </a:extLst>
          </p:cNvPr>
          <p:cNvSpPr txBox="1"/>
          <p:nvPr/>
        </p:nvSpPr>
        <p:spPr>
          <a:xfrm>
            <a:off x="7550345" y="106325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16,3 %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D17C1F-0668-8612-7037-15D246852B76}"/>
              </a:ext>
            </a:extLst>
          </p:cNvPr>
          <p:cNvSpPr txBox="1"/>
          <p:nvPr/>
        </p:nvSpPr>
        <p:spPr>
          <a:xfrm>
            <a:off x="7550344" y="178398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19,3 %</a:t>
            </a:r>
          </a:p>
        </p:txBody>
      </p:sp>
    </p:spTree>
    <p:extLst>
      <p:ext uri="{BB962C8B-B14F-4D97-AF65-F5344CB8AC3E}">
        <p14:creationId xmlns:p14="http://schemas.microsoft.com/office/powerpoint/2010/main" val="1653939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object 126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397" name="object 127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8" name="object 128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9" name="object 129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0" name="object 130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1" name="object 131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2" name="object 132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03" name="object 133"/>
          <p:cNvSpPr/>
          <p:nvPr/>
        </p:nvSpPr>
        <p:spPr>
          <a:xfrm>
            <a:off x="2916000" y="2300400"/>
            <a:ext cx="4237920" cy="119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>
                <a:solidFill>
                  <a:srgbClr val="006764"/>
                </a:solidFill>
                <a:latin typeface="Arial"/>
              </a:rPr>
              <a:t>Адресная инвестиционная программа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4" name="Рисунок 403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" name="TextBox 10"/>
          <p:cNvSpPr txBox="1"/>
          <p:nvPr/>
        </p:nvSpPr>
        <p:spPr>
          <a:xfrm>
            <a:off x="8192555" y="4347661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4C43"/>
                </a:solidFill>
              </a:rPr>
              <a:t>2025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02600" y="-261069"/>
            <a:ext cx="1512168" cy="6435940"/>
          </a:xfrm>
          <a:prstGeom prst="rect">
            <a:avLst/>
          </a:prstGeom>
          <a:solidFill>
            <a:srgbClr val="79C8C5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C4308E4-78E1-4598-A742-B20DB615C801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xmlns="" id="{A2FAA7EB-BE6C-48D2-A8F2-A7B3A024CD20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1">
            <a:extLst>
              <a:ext uri="{FF2B5EF4-FFF2-40B4-BE49-F238E27FC236}">
                <a16:creationId xmlns:a16="http://schemas.microsoft.com/office/drawing/2014/main" xmlns="" id="{400E17FC-8C9B-4EBA-A31D-3D5EC45065FD}"/>
              </a:ext>
            </a:extLst>
          </p:cNvPr>
          <p:cNvSpPr txBox="1">
            <a:spLocks/>
          </p:cNvSpPr>
          <p:nvPr/>
        </p:nvSpPr>
        <p:spPr>
          <a:xfrm>
            <a:off x="875610" y="30600"/>
            <a:ext cx="871614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АДРЕСНАЯ ИНВЕСТИЦИОННАЯ ПРОГРАММА - 2025</a:t>
            </a:r>
          </a:p>
        </p:txBody>
      </p:sp>
      <p:sp>
        <p:nvSpPr>
          <p:cNvPr id="25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5816" y="1179091"/>
            <a:ext cx="2664296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784" y="933616"/>
            <a:ext cx="2758196" cy="14570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2A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68"/>
          <p:cNvSpPr/>
          <p:nvPr/>
        </p:nvSpPr>
        <p:spPr>
          <a:xfrm>
            <a:off x="-403118" y="1504542"/>
            <a:ext cx="414000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600" b="1" spc="-1" dirty="0">
                <a:solidFill>
                  <a:srgbClr val="006764"/>
                </a:solidFill>
                <a:latin typeface="Arial"/>
              </a:rPr>
              <a:t>97,7%</a:t>
            </a:r>
            <a:endParaRPr lang="ru-RU" b="1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2" name="object 68"/>
          <p:cNvSpPr/>
          <p:nvPr/>
        </p:nvSpPr>
        <p:spPr>
          <a:xfrm>
            <a:off x="298730" y="1035424"/>
            <a:ext cx="2736304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pc="-1" dirty="0">
                <a:solidFill>
                  <a:srgbClr val="006764"/>
                </a:solidFill>
                <a:latin typeface="Arial"/>
              </a:rPr>
              <a:t>% исполнения от плана</a:t>
            </a:r>
            <a:endParaRPr lang="ru-RU" sz="105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3" name="object 68"/>
          <p:cNvSpPr/>
          <p:nvPr/>
        </p:nvSpPr>
        <p:spPr>
          <a:xfrm>
            <a:off x="-1620000" y="2870655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800" spc="-1" dirty="0">
                <a:solidFill>
                  <a:schemeClr val="bg2"/>
                </a:solidFill>
                <a:latin typeface="Arial"/>
              </a:rPr>
              <a:t>2024</a:t>
            </a:r>
            <a:endParaRPr lang="ru-RU" sz="1400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4" name="object 68"/>
          <p:cNvSpPr/>
          <p:nvPr/>
        </p:nvSpPr>
        <p:spPr>
          <a:xfrm>
            <a:off x="-1609803" y="4034854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800" spc="-1" dirty="0">
                <a:solidFill>
                  <a:schemeClr val="bg2"/>
                </a:solidFill>
                <a:latin typeface="Arial"/>
              </a:rPr>
              <a:t>2022</a:t>
            </a:r>
            <a:endParaRPr lang="ru-RU" sz="1400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5" name="object 68"/>
          <p:cNvSpPr/>
          <p:nvPr/>
        </p:nvSpPr>
        <p:spPr>
          <a:xfrm>
            <a:off x="-1609803" y="3452754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800" spc="-1" dirty="0">
                <a:solidFill>
                  <a:schemeClr val="bg2"/>
                </a:solidFill>
                <a:latin typeface="Arial"/>
              </a:rPr>
              <a:t>2023</a:t>
            </a:r>
            <a:endParaRPr lang="ru-RU" sz="1400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8" name="object 68"/>
          <p:cNvSpPr/>
          <p:nvPr/>
        </p:nvSpPr>
        <p:spPr>
          <a:xfrm>
            <a:off x="0" y="3430744"/>
            <a:ext cx="4140000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200" b="1" spc="-1" dirty="0">
                <a:solidFill>
                  <a:srgbClr val="006764"/>
                </a:solidFill>
              </a:rPr>
              <a:t>132 779,8</a:t>
            </a:r>
            <a:endParaRPr lang="ru-RU" sz="1600" b="1" spc="-1" dirty="0">
              <a:solidFill>
                <a:srgbClr val="006764"/>
              </a:solidFill>
            </a:endParaRPr>
          </a:p>
        </p:txBody>
      </p:sp>
      <p:sp>
        <p:nvSpPr>
          <p:cNvPr id="19" name="object 68"/>
          <p:cNvSpPr/>
          <p:nvPr/>
        </p:nvSpPr>
        <p:spPr>
          <a:xfrm>
            <a:off x="-27911" y="3984166"/>
            <a:ext cx="4140000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200" b="1" spc="-1" dirty="0">
                <a:solidFill>
                  <a:srgbClr val="006764"/>
                </a:solidFill>
              </a:rPr>
              <a:t>104 531,1</a:t>
            </a:r>
            <a:endParaRPr lang="ru-RU" sz="1600" b="1" spc="-1" dirty="0">
              <a:solidFill>
                <a:srgbClr val="006764"/>
              </a:solidFill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4005502363"/>
              </p:ext>
            </p:extLst>
          </p:nvPr>
        </p:nvGraphicFramePr>
        <p:xfrm>
          <a:off x="3357111" y="1519174"/>
          <a:ext cx="4879931" cy="278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object 69"/>
          <p:cNvSpPr/>
          <p:nvPr/>
        </p:nvSpPr>
        <p:spPr>
          <a:xfrm>
            <a:off x="5087295" y="4475773"/>
            <a:ext cx="1339892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400" spc="-1" dirty="0" smtClean="0">
                <a:solidFill>
                  <a:srgbClr val="006764"/>
                </a:solidFill>
                <a:latin typeface="Arial"/>
              </a:rPr>
              <a:t>ОБРАЗОВАНИЕ</a:t>
            </a:r>
          </a:p>
          <a:p>
            <a:pPr algn="ctr">
              <a:lnSpc>
                <a:spcPct val="100000"/>
              </a:lnSpc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object 71"/>
          <p:cNvSpPr/>
          <p:nvPr/>
        </p:nvSpPr>
        <p:spPr>
          <a:xfrm>
            <a:off x="4765657" y="4120812"/>
            <a:ext cx="1900422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48 665,7</a:t>
            </a:r>
            <a:endParaRPr lang="ru-RU" sz="1200" b="1" spc="-1" dirty="0">
              <a:solidFill>
                <a:srgbClr val="006764"/>
              </a:solidFill>
              <a:latin typeface="Arial"/>
            </a:endParaRPr>
          </a:p>
        </p:txBody>
      </p:sp>
      <p:pic>
        <p:nvPicPr>
          <p:cNvPr id="30" name="object 57"/>
          <p:cNvPicPr/>
          <p:nvPr/>
        </p:nvPicPr>
        <p:blipFill>
          <a:blip r:embed="rId4"/>
          <a:stretch/>
        </p:blipFill>
        <p:spPr>
          <a:xfrm>
            <a:off x="6366167" y="3952065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1" name="object 79"/>
          <p:cNvSpPr/>
          <p:nvPr/>
        </p:nvSpPr>
        <p:spPr>
          <a:xfrm>
            <a:off x="5269307" y="2700562"/>
            <a:ext cx="1457792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006764"/>
                </a:solidFill>
                <a:latin typeface="Calibri"/>
              </a:rPr>
              <a:t>221 029,1</a:t>
            </a:r>
            <a:endParaRPr lang="ru-RU" sz="2400" spc="-1" dirty="0">
              <a:solidFill>
                <a:srgbClr val="006764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27845" y="3599644"/>
            <a:ext cx="900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22,0 </a:t>
            </a:r>
            <a:r>
              <a:rPr lang="en-US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56"/>
          <p:cNvSpPr/>
          <p:nvPr/>
        </p:nvSpPr>
        <p:spPr>
          <a:xfrm rot="21335077">
            <a:off x="6669712" y="1970984"/>
            <a:ext cx="2333820" cy="184328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" name="object 57"/>
          <p:cNvPicPr/>
          <p:nvPr/>
        </p:nvPicPr>
        <p:blipFill>
          <a:blip r:embed="rId4"/>
          <a:stretch/>
        </p:blipFill>
        <p:spPr>
          <a:xfrm>
            <a:off x="6605059" y="2002128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9" name="object 69"/>
          <p:cNvSpPr/>
          <p:nvPr/>
        </p:nvSpPr>
        <p:spPr>
          <a:xfrm>
            <a:off x="7128543" y="2044371"/>
            <a:ext cx="2304257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400" spc="-1" dirty="0" smtClean="0">
                <a:solidFill>
                  <a:srgbClr val="006764"/>
                </a:solidFill>
                <a:latin typeface="Arial"/>
              </a:rPr>
              <a:t>ФИЗКУЛЬТУРА И СПОРТ</a:t>
            </a:r>
          </a:p>
          <a:p>
            <a:pPr algn="ctr">
              <a:lnSpc>
                <a:spcPct val="100000"/>
              </a:lnSpc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object 71"/>
          <p:cNvSpPr/>
          <p:nvPr/>
        </p:nvSpPr>
        <p:spPr>
          <a:xfrm>
            <a:off x="5884425" y="1666302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172 363,4</a:t>
            </a:r>
            <a:endParaRPr lang="ru-RU" sz="1200" b="1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03928" y="1687473"/>
            <a:ext cx="902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78,0 </a:t>
            </a:r>
            <a:r>
              <a:rPr lang="ru-RU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2" name="object 68"/>
          <p:cNvSpPr/>
          <p:nvPr/>
        </p:nvSpPr>
        <p:spPr>
          <a:xfrm>
            <a:off x="1209568" y="4812180"/>
            <a:ext cx="4140000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200" b="1" spc="-1" dirty="0">
                <a:solidFill>
                  <a:srgbClr val="006764"/>
                </a:solidFill>
                <a:latin typeface="Arial"/>
              </a:rPr>
              <a:t>5 ОБЪЕКТОВ</a:t>
            </a:r>
            <a:endParaRPr lang="ru-RU" sz="1600" b="1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3" name="object 68">
            <a:extLst>
              <a:ext uri="{FF2B5EF4-FFF2-40B4-BE49-F238E27FC236}">
                <a16:creationId xmlns:a16="http://schemas.microsoft.com/office/drawing/2014/main" xmlns="" id="{187E34E9-841B-A98F-BAB5-D71253FD0463}"/>
              </a:ext>
            </a:extLst>
          </p:cNvPr>
          <p:cNvSpPr/>
          <p:nvPr/>
        </p:nvSpPr>
        <p:spPr>
          <a:xfrm>
            <a:off x="0" y="2857455"/>
            <a:ext cx="4140000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200" b="1" spc="-1" dirty="0">
                <a:solidFill>
                  <a:srgbClr val="006764"/>
                </a:solidFill>
              </a:rPr>
              <a:t>546 180,9</a:t>
            </a:r>
            <a:endParaRPr lang="ru-RU" sz="1600" b="1" spc="-1" dirty="0">
              <a:solidFill>
                <a:srgbClr val="006764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3DD99DE-8A6B-9104-93CE-EA69C52506B6}"/>
              </a:ext>
            </a:extLst>
          </p:cNvPr>
          <p:cNvCxnSpPr/>
          <p:nvPr/>
        </p:nvCxnSpPr>
        <p:spPr>
          <a:xfrm>
            <a:off x="6427187" y="4037127"/>
            <a:ext cx="0" cy="414812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7FCC9ECB-1E60-1D3C-45B5-E08AB5214E21}"/>
              </a:ext>
            </a:extLst>
          </p:cNvPr>
          <p:cNvCxnSpPr>
            <a:cxnSpLocks/>
          </p:cNvCxnSpPr>
          <p:nvPr/>
        </p:nvCxnSpPr>
        <p:spPr>
          <a:xfrm flipV="1">
            <a:off x="5040312" y="4451939"/>
            <a:ext cx="1386875" cy="8789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 idx="4294967295"/>
          </p:nvPr>
        </p:nvSpPr>
        <p:spPr>
          <a:xfrm>
            <a:off x="727200" y="165600"/>
            <a:ext cx="719280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900" b="1" strike="noStrike" spc="-1" dirty="0">
                <a:solidFill>
                  <a:srgbClr val="FFFFFF"/>
                </a:solidFill>
                <a:latin typeface="Calibri Light"/>
              </a:rPr>
              <a:t>25</a:t>
            </a:r>
            <a:endParaRPr lang="ru-RU" sz="4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9" name="Рисунок 1"/>
          <p:cNvPicPr/>
          <p:nvPr/>
        </p:nvPicPr>
        <p:blipFill>
          <a:blip r:embed="rId2"/>
          <a:stretch/>
        </p:blipFill>
        <p:spPr>
          <a:xfrm>
            <a:off x="2849934" y="3496175"/>
            <a:ext cx="3760200" cy="2082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10" name="Рисунок 409"/>
          <p:cNvPicPr/>
          <p:nvPr/>
        </p:nvPicPr>
        <p:blipFill>
          <a:blip r:embed="rId3"/>
          <a:stretch/>
        </p:blipFill>
        <p:spPr>
          <a:xfrm>
            <a:off x="5281564" y="1224498"/>
            <a:ext cx="2971440" cy="198000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411" name="Рисунок 410"/>
          <p:cNvPicPr/>
          <p:nvPr/>
        </p:nvPicPr>
        <p:blipFill>
          <a:blip r:embed="rId4"/>
          <a:stretch/>
        </p:blipFill>
        <p:spPr>
          <a:xfrm>
            <a:off x="834120" y="1286418"/>
            <a:ext cx="3305880" cy="185616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sp>
        <p:nvSpPr>
          <p:cNvPr id="414" name="TextBox 5"/>
          <p:cNvSpPr/>
          <p:nvPr/>
        </p:nvSpPr>
        <p:spPr>
          <a:xfrm>
            <a:off x="8276760" y="1584000"/>
            <a:ext cx="11440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FFFFFF"/>
                </a:solidFill>
                <a:latin typeface="Calibri"/>
              </a:rPr>
              <a:t>Всего</a:t>
            </a:r>
            <a:endParaRPr lang="ru-RU" sz="32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8280000" y="5038920"/>
            <a:ext cx="108000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TextBox 7"/>
          <p:cNvSpPr/>
          <p:nvPr/>
        </p:nvSpPr>
        <p:spPr>
          <a:xfrm flipH="1">
            <a:off x="5040312" y="962822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6764"/>
                </a:solidFill>
                <a:latin typeface="Calibri"/>
              </a:rPr>
              <a:t>ЛИЦЕЙ Г. ОТРАДНОЕ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TextBox 8"/>
          <p:cNvSpPr/>
          <p:nvPr/>
        </p:nvSpPr>
        <p:spPr>
          <a:xfrm flipH="1">
            <a:off x="2981680" y="3296419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6764"/>
                </a:solidFill>
                <a:latin typeface="Calibri"/>
              </a:rPr>
              <a:t>СТРОИТЕЛЬСТВО ШКОЛЫ Д. СУХОЕ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TextBox 9"/>
          <p:cNvSpPr/>
          <p:nvPr/>
        </p:nvSpPr>
        <p:spPr>
          <a:xfrm flipH="1">
            <a:off x="684000" y="840240"/>
            <a:ext cx="3492216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6764"/>
                </a:solidFill>
                <a:latin typeface="Calibri"/>
              </a:rPr>
              <a:t>СТРОИТЕЛЬСТВО ФОКА С БАССЕЙНОМ Г. ШЛИССЕЛЬБУРГ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TextBox 421"/>
          <p:cNvSpPr txBox="1"/>
          <p:nvPr/>
        </p:nvSpPr>
        <p:spPr>
          <a:xfrm>
            <a:off x="6610134" y="5201089"/>
            <a:ext cx="117792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32 365,2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TextBox 422"/>
          <p:cNvSpPr txBox="1"/>
          <p:nvPr/>
        </p:nvSpPr>
        <p:spPr>
          <a:xfrm>
            <a:off x="4023515" y="2859499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172 363,4</a:t>
            </a:r>
          </a:p>
        </p:txBody>
      </p:sp>
      <p:sp>
        <p:nvSpPr>
          <p:cNvPr id="424" name="TextBox 423"/>
          <p:cNvSpPr txBox="1"/>
          <p:nvPr/>
        </p:nvSpPr>
        <p:spPr>
          <a:xfrm>
            <a:off x="8242807" y="2835275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180,5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C4308E4-78E1-4598-A742-B20DB615C801}"/>
              </a:ext>
            </a:extLst>
          </p:cNvPr>
          <p:cNvPicPr/>
          <p:nvPr/>
        </p:nvPicPr>
        <p:blipFill>
          <a:blip r:embed="rId5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xmlns="" id="{A2FAA7EB-BE6C-48D2-A8F2-A7B3A024CD20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1">
            <a:extLst>
              <a:ext uri="{FF2B5EF4-FFF2-40B4-BE49-F238E27FC236}">
                <a16:creationId xmlns:a16="http://schemas.microsoft.com/office/drawing/2014/main" xmlns="" id="{400E17FC-8C9B-4EBA-A31D-3D5EC45065FD}"/>
              </a:ext>
            </a:extLst>
          </p:cNvPr>
          <p:cNvSpPr txBox="1">
            <a:spLocks/>
          </p:cNvSpPr>
          <p:nvPr/>
        </p:nvSpPr>
        <p:spPr>
          <a:xfrm>
            <a:off x="834120" y="98971"/>
            <a:ext cx="8782020" cy="460469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АДРЕСНАЯ ИНВЕСТИЦИОННАЯ ПРОГРАММА - 2025</a:t>
            </a:r>
          </a:p>
        </p:txBody>
      </p:sp>
    </p:spTree>
    <p:extLst>
      <p:ext uri="{BB962C8B-B14F-4D97-AF65-F5344CB8AC3E}">
        <p14:creationId xmlns:p14="http://schemas.microsoft.com/office/powerpoint/2010/main" val="4190082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6171147-CFF2-CA73-F835-569D92E1B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>
            <a:extLst>
              <a:ext uri="{FF2B5EF4-FFF2-40B4-BE49-F238E27FC236}">
                <a16:creationId xmlns:a16="http://schemas.microsoft.com/office/drawing/2014/main" xmlns="" id="{1D7EC9BC-E56F-98C1-1862-5E80C6B7CC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7200" y="165600"/>
            <a:ext cx="719280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900" b="1" strike="noStrike" spc="-1" dirty="0">
                <a:solidFill>
                  <a:srgbClr val="FFFFFF"/>
                </a:solidFill>
                <a:latin typeface="Calibri Light"/>
              </a:rPr>
              <a:t>25</a:t>
            </a:r>
            <a:endParaRPr lang="ru-RU" sz="4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12" name="Рисунок 4">
            <a:extLst>
              <a:ext uri="{FF2B5EF4-FFF2-40B4-BE49-F238E27FC236}">
                <a16:creationId xmlns:a16="http://schemas.microsoft.com/office/drawing/2014/main" xmlns="" id="{D9DAA0DD-6DD3-4F6E-4D1E-78F8DB925FC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400352" y="1797771"/>
            <a:ext cx="3242160" cy="198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417" name="TextBox 6">
            <a:extLst>
              <a:ext uri="{FF2B5EF4-FFF2-40B4-BE49-F238E27FC236}">
                <a16:creationId xmlns:a16="http://schemas.microsoft.com/office/drawing/2014/main" xmlns="" id="{6B75DD41-D7B1-F1AA-8288-D9205DA887C4}"/>
              </a:ext>
            </a:extLst>
          </p:cNvPr>
          <p:cNvSpPr/>
          <p:nvPr/>
        </p:nvSpPr>
        <p:spPr>
          <a:xfrm flipH="1">
            <a:off x="5310000" y="1140342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6764"/>
                </a:solidFill>
                <a:effectLst/>
                <a:uLnTx/>
                <a:uFillTx/>
                <a:latin typeface="Calibri"/>
              </a:rPr>
              <a:t> ВЫКУП ШКОЛЫ П.МГА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xmlns="" id="{5DB9E4D8-DAF9-31F6-394A-8C0797A2BAE9}"/>
              </a:ext>
            </a:extLst>
          </p:cNvPr>
          <p:cNvSpPr txBox="1"/>
          <p:nvPr/>
        </p:nvSpPr>
        <p:spPr>
          <a:xfrm>
            <a:off x="8694931" y="2663382"/>
            <a:ext cx="108000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8 700,0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9" name="TextBox 7">
            <a:extLst>
              <a:ext uri="{FF2B5EF4-FFF2-40B4-BE49-F238E27FC236}">
                <a16:creationId xmlns:a16="http://schemas.microsoft.com/office/drawing/2014/main" xmlns="" id="{4961C3FB-9EDE-7552-DECD-D74FD67083D0}"/>
              </a:ext>
            </a:extLst>
          </p:cNvPr>
          <p:cNvSpPr/>
          <p:nvPr/>
        </p:nvSpPr>
        <p:spPr>
          <a:xfrm flipH="1">
            <a:off x="609728" y="1023849"/>
            <a:ext cx="3566488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spc="-1" dirty="0" smtClean="0">
                <a:solidFill>
                  <a:srgbClr val="006764"/>
                </a:solidFill>
                <a:latin typeface="Calibri"/>
              </a:rPr>
              <a:t>СТРОИТЕЛЬСТВО ЛОКАЛЬНЫХ ОЧИСТНЫХ СООРУЖЕНИЙ «ШУМСКАЯ СОШ»</a:t>
            </a:r>
            <a:endParaRPr lang="ru-RU" sz="1600" b="1" spc="-1" dirty="0">
              <a:solidFill>
                <a:srgbClr val="006764"/>
              </a:solidFill>
              <a:latin typeface="Calibri"/>
            </a:endParaRP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xmlns="" id="{B7F91800-92DF-7575-F9B3-DAA1E08D472C}"/>
              </a:ext>
            </a:extLst>
          </p:cNvPr>
          <p:cNvSpPr txBox="1"/>
          <p:nvPr/>
        </p:nvSpPr>
        <p:spPr>
          <a:xfrm>
            <a:off x="1314000" y="3073320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xmlns="" id="{DBF2CB7D-F018-DF06-CBE6-9EA64FE3FC6F}"/>
              </a:ext>
            </a:extLst>
          </p:cNvPr>
          <p:cNvSpPr txBox="1"/>
          <p:nvPr/>
        </p:nvSpPr>
        <p:spPr>
          <a:xfrm>
            <a:off x="3624486" y="2628462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pc="-1" dirty="0">
                <a:solidFill>
                  <a:srgbClr val="000000"/>
                </a:solidFill>
                <a:latin typeface="Calibri"/>
              </a:rPr>
              <a:t>7 420,0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996EA57-D38B-163E-2C14-2390CC829CF1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xmlns="" id="{7F930653-9D95-C0B8-0C2D-345A21E700FA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PlaceHolder 1">
            <a:extLst>
              <a:ext uri="{FF2B5EF4-FFF2-40B4-BE49-F238E27FC236}">
                <a16:creationId xmlns:a16="http://schemas.microsoft.com/office/drawing/2014/main" xmlns="" id="{3AC30D77-311C-63E3-64DE-1384AB369C40}"/>
              </a:ext>
            </a:extLst>
          </p:cNvPr>
          <p:cNvSpPr txBox="1">
            <a:spLocks/>
          </p:cNvSpPr>
          <p:nvPr/>
        </p:nvSpPr>
        <p:spPr>
          <a:xfrm>
            <a:off x="900000" y="98971"/>
            <a:ext cx="8712000" cy="492869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6B68"/>
                </a:solidFill>
                <a:effectLst/>
                <a:uLnTx/>
                <a:uFillTx/>
                <a:latin typeface="Arial"/>
              </a:rPr>
              <a:t>АДРЕСНАЯ ИНВЕСТИЦИОННАЯ ПРОГРАММА - 2025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35956B-02CB-32AE-243E-1B3DB1BAC7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667923"/>
            <a:ext cx="2875456" cy="199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8611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503489440"/>
              </p:ext>
            </p:extLst>
          </p:nvPr>
        </p:nvGraphicFramePr>
        <p:xfrm>
          <a:off x="2213096" y="1773380"/>
          <a:ext cx="4879931" cy="278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68925052-97FE-4A41-B775-850F3DBD369D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xmlns="" id="{3A932174-6876-4852-B138-8CB63B2E8295}"/>
              </a:ext>
            </a:extLst>
          </p:cNvPr>
          <p:cNvSpPr/>
          <p:nvPr/>
        </p:nvSpPr>
        <p:spPr>
          <a:xfrm>
            <a:off x="1192950" y="624394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xmlns="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1007864" y="170979"/>
            <a:ext cx="8604136" cy="453415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КАПИТАЛЬНЫЙ И ТЕКУЩИЙ РЕМОНТ - 2025</a:t>
            </a:r>
          </a:p>
        </p:txBody>
      </p:sp>
      <p:sp>
        <p:nvSpPr>
          <p:cNvPr id="5" name="object 23"/>
          <p:cNvSpPr/>
          <p:nvPr/>
        </p:nvSpPr>
        <p:spPr>
          <a:xfrm>
            <a:off x="8356053" y="698516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14" name="object 56"/>
          <p:cNvSpPr/>
          <p:nvPr/>
        </p:nvSpPr>
        <p:spPr>
          <a:xfrm rot="21335077">
            <a:off x="1565421" y="2163896"/>
            <a:ext cx="2333820" cy="184328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object 57"/>
          <p:cNvPicPr/>
          <p:nvPr/>
        </p:nvPicPr>
        <p:blipFill>
          <a:blip r:embed="rId4"/>
          <a:stretch/>
        </p:blipFill>
        <p:spPr>
          <a:xfrm>
            <a:off x="5844471" y="2593874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6" name="object 59"/>
          <p:cNvSpPr/>
          <p:nvPr/>
        </p:nvSpPr>
        <p:spPr>
          <a:xfrm rot="182256" flipV="1">
            <a:off x="5948294" y="2610156"/>
            <a:ext cx="471532" cy="45719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object 60"/>
          <p:cNvPicPr/>
          <p:nvPr/>
        </p:nvPicPr>
        <p:blipFill>
          <a:blip r:embed="rId4"/>
          <a:stretch/>
        </p:blipFill>
        <p:spPr>
          <a:xfrm>
            <a:off x="5495258" y="4075917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" name="object 68"/>
          <p:cNvSpPr/>
          <p:nvPr/>
        </p:nvSpPr>
        <p:spPr>
          <a:xfrm>
            <a:off x="6081353" y="1758523"/>
            <a:ext cx="2488495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12 237,5  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90,9%</a:t>
            </a:r>
          </a:p>
        </p:txBody>
      </p:sp>
      <p:sp>
        <p:nvSpPr>
          <p:cNvPr id="20" name="object 69"/>
          <p:cNvSpPr/>
          <p:nvPr/>
        </p:nvSpPr>
        <p:spPr>
          <a:xfrm>
            <a:off x="2255723" y="2269722"/>
            <a:ext cx="216000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b="1" spc="-1" dirty="0">
                <a:solidFill>
                  <a:srgbClr val="006764"/>
                </a:solidFill>
                <a:latin typeface="Arial"/>
              </a:rPr>
              <a:t>КУЛЬТУРА</a:t>
            </a:r>
          </a:p>
          <a:p>
            <a:pPr algn="ctr">
              <a:lnSpc>
                <a:spcPct val="100000"/>
              </a:lnSpc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71"/>
          <p:cNvSpPr/>
          <p:nvPr/>
        </p:nvSpPr>
        <p:spPr>
          <a:xfrm>
            <a:off x="1961114" y="1872304"/>
            <a:ext cx="2141195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13 024,6 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91,8%</a:t>
            </a:r>
          </a:p>
        </p:txBody>
      </p:sp>
      <p:sp>
        <p:nvSpPr>
          <p:cNvPr id="22" name="object 74"/>
          <p:cNvSpPr/>
          <p:nvPr/>
        </p:nvSpPr>
        <p:spPr>
          <a:xfrm>
            <a:off x="5428111" y="3046865"/>
            <a:ext cx="216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6764"/>
                </a:solidFill>
                <a:latin typeface="Arial"/>
              </a:rPr>
              <a:t>ПРОЧЕЕ</a:t>
            </a:r>
          </a:p>
        </p:txBody>
      </p:sp>
      <p:sp>
        <p:nvSpPr>
          <p:cNvPr id="23" name="object 75"/>
          <p:cNvSpPr/>
          <p:nvPr/>
        </p:nvSpPr>
        <p:spPr>
          <a:xfrm>
            <a:off x="5721152" y="2715761"/>
            <a:ext cx="256249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32 363,5 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99,7%</a:t>
            </a:r>
          </a:p>
        </p:txBody>
      </p:sp>
      <p:sp>
        <p:nvSpPr>
          <p:cNvPr id="24" name="object 61"/>
          <p:cNvSpPr/>
          <p:nvPr/>
        </p:nvSpPr>
        <p:spPr>
          <a:xfrm rot="17127717" flipV="1">
            <a:off x="6157513" y="2303958"/>
            <a:ext cx="501276" cy="139423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object 57"/>
          <p:cNvPicPr/>
          <p:nvPr/>
        </p:nvPicPr>
        <p:blipFill>
          <a:blip r:embed="rId4"/>
          <a:stretch/>
        </p:blipFill>
        <p:spPr>
          <a:xfrm>
            <a:off x="3890677" y="2234071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6" name="object 59"/>
          <p:cNvSpPr/>
          <p:nvPr/>
        </p:nvSpPr>
        <p:spPr>
          <a:xfrm rot="182256" flipV="1">
            <a:off x="6400802" y="2058841"/>
            <a:ext cx="2211420" cy="12269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" name="object 57"/>
          <p:cNvPicPr/>
          <p:nvPr/>
        </p:nvPicPr>
        <p:blipFill>
          <a:blip r:embed="rId4"/>
          <a:stretch/>
        </p:blipFill>
        <p:spPr>
          <a:xfrm rot="189641">
            <a:off x="5990423" y="2996051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8" name="object 59"/>
          <p:cNvSpPr/>
          <p:nvPr/>
        </p:nvSpPr>
        <p:spPr>
          <a:xfrm rot="182256" flipV="1">
            <a:off x="6106045" y="3026220"/>
            <a:ext cx="1842159" cy="68936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90155" y="4142303"/>
            <a:ext cx="1566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-1" dirty="0">
                <a:solidFill>
                  <a:srgbClr val="006764"/>
                </a:solidFill>
                <a:latin typeface="Arial"/>
              </a:rPr>
              <a:t>ОБРАЗОВАНИЕ</a:t>
            </a:r>
          </a:p>
        </p:txBody>
      </p:sp>
      <p:sp>
        <p:nvSpPr>
          <p:cNvPr id="30" name="object 71"/>
          <p:cNvSpPr/>
          <p:nvPr/>
        </p:nvSpPr>
        <p:spPr>
          <a:xfrm>
            <a:off x="4860736" y="3794502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392 483,8 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91,9%</a:t>
            </a:r>
          </a:p>
        </p:txBody>
      </p:sp>
      <p:sp>
        <p:nvSpPr>
          <p:cNvPr id="32" name="object 59"/>
          <p:cNvSpPr/>
          <p:nvPr/>
        </p:nvSpPr>
        <p:spPr>
          <a:xfrm rot="182256" flipV="1">
            <a:off x="5613252" y="4126446"/>
            <a:ext cx="2331511" cy="91814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380987" y="2083226"/>
            <a:ext cx="939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-1" dirty="0">
                <a:solidFill>
                  <a:srgbClr val="006764"/>
                </a:solidFill>
                <a:latin typeface="Arial"/>
              </a:rPr>
              <a:t>ДОРОГИ</a:t>
            </a:r>
          </a:p>
        </p:txBody>
      </p:sp>
      <p:sp>
        <p:nvSpPr>
          <p:cNvPr id="34" name="object 79"/>
          <p:cNvSpPr/>
          <p:nvPr/>
        </p:nvSpPr>
        <p:spPr>
          <a:xfrm>
            <a:off x="4077030" y="2905973"/>
            <a:ext cx="1457792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608 757,9</a:t>
            </a:r>
            <a:endParaRPr lang="ru-RU" sz="2000" spc="-1" dirty="0">
              <a:solidFill>
                <a:srgbClr val="006764"/>
              </a:solidFill>
            </a:endParaRPr>
          </a:p>
          <a:p>
            <a:pPr algn="ctr"/>
            <a:r>
              <a:rPr lang="ru-RU" sz="1200" spc="-1" dirty="0">
                <a:solidFill>
                  <a:srgbClr val="006764"/>
                </a:solidFill>
                <a:latin typeface="DejaVu Sans"/>
              </a:rPr>
              <a:t>▴ 86,5 </a:t>
            </a:r>
            <a:r>
              <a:rPr lang="en-US" sz="1200" spc="-1" dirty="0">
                <a:solidFill>
                  <a:srgbClr val="006764"/>
                </a:solidFill>
                <a:latin typeface="DejaVu Sans"/>
              </a:rPr>
              <a:t>%</a:t>
            </a:r>
            <a:endParaRPr lang="ru-RU" sz="1200" spc="-1" dirty="0">
              <a:solidFill>
                <a:srgbClr val="006764"/>
              </a:solidFill>
              <a:latin typeface="DejaVu San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33005" y="4044068"/>
            <a:ext cx="692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64,5%</a:t>
            </a:r>
          </a:p>
        </p:txBody>
      </p:sp>
      <p:sp>
        <p:nvSpPr>
          <p:cNvPr id="36" name="Прямоугольник 35"/>
          <p:cNvSpPr/>
          <p:nvPr/>
        </p:nvSpPr>
        <p:spPr>
          <a:xfrm rot="2849029">
            <a:off x="3871942" y="2230763"/>
            <a:ext cx="592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2,1%</a:t>
            </a:r>
          </a:p>
        </p:txBody>
      </p:sp>
      <p:sp>
        <p:nvSpPr>
          <p:cNvPr id="37" name="Прямоугольник 36"/>
          <p:cNvSpPr/>
          <p:nvPr/>
        </p:nvSpPr>
        <p:spPr>
          <a:xfrm rot="20211214">
            <a:off x="5503634" y="2678259"/>
            <a:ext cx="4643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spc="-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2,0%</a:t>
            </a:r>
            <a:endParaRPr lang="ru-RU" sz="900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34822" y="2938414"/>
            <a:ext cx="533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5,3%</a:t>
            </a:r>
          </a:p>
        </p:txBody>
      </p:sp>
      <p:sp>
        <p:nvSpPr>
          <p:cNvPr id="42" name="object 68"/>
          <p:cNvSpPr/>
          <p:nvPr/>
        </p:nvSpPr>
        <p:spPr>
          <a:xfrm>
            <a:off x="2725949" y="1285719"/>
            <a:ext cx="2702162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158 648,5 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76,3%</a:t>
            </a:r>
          </a:p>
        </p:txBody>
      </p:sp>
      <p:sp>
        <p:nvSpPr>
          <p:cNvPr id="43" name="object 59"/>
          <p:cNvSpPr/>
          <p:nvPr/>
        </p:nvSpPr>
        <p:spPr>
          <a:xfrm rot="182256" flipV="1">
            <a:off x="3012526" y="1590343"/>
            <a:ext cx="2211420" cy="12269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335723" y="1593201"/>
            <a:ext cx="19688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" dirty="0">
                <a:solidFill>
                  <a:srgbClr val="006764"/>
                </a:solidFill>
                <a:latin typeface="Arial"/>
              </a:rPr>
              <a:t>СПОРТ</a:t>
            </a:r>
          </a:p>
        </p:txBody>
      </p:sp>
      <p:sp>
        <p:nvSpPr>
          <p:cNvPr id="45" name="object 61"/>
          <p:cNvSpPr/>
          <p:nvPr/>
        </p:nvSpPr>
        <p:spPr>
          <a:xfrm rot="17067098" flipV="1">
            <a:off x="5011605" y="1787995"/>
            <a:ext cx="397253" cy="94400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object 57"/>
          <p:cNvPicPr/>
          <p:nvPr/>
        </p:nvPicPr>
        <p:blipFill>
          <a:blip r:embed="rId4"/>
          <a:stretch/>
        </p:blipFill>
        <p:spPr>
          <a:xfrm>
            <a:off x="5147469" y="2052497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7" name="Прямоугольник 46"/>
          <p:cNvSpPr/>
          <p:nvPr/>
        </p:nvSpPr>
        <p:spPr>
          <a:xfrm>
            <a:off x="5024843" y="2149003"/>
            <a:ext cx="692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26,1%</a:t>
            </a:r>
          </a:p>
        </p:txBody>
      </p:sp>
    </p:spTree>
    <p:extLst>
      <p:ext uri="{BB962C8B-B14F-4D97-AF65-F5344CB8AC3E}">
        <p14:creationId xmlns:p14="http://schemas.microsoft.com/office/powerpoint/2010/main" val="2703965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Рисунок 457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459" name="object 143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1"/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l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ФИНАНСОВАЯ ПОДДЕРЖКА МЕСТНЫХ БЮДЖЕТОВ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7843" y="4950577"/>
            <a:ext cx="8863280" cy="432048"/>
          </a:xfrm>
          <a:prstGeom prst="rect">
            <a:avLst/>
          </a:prstGeom>
          <a:solidFill>
            <a:srgbClr val="62A2A7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8779" y="2770454"/>
            <a:ext cx="8858760" cy="432048"/>
          </a:xfrm>
          <a:prstGeom prst="rect">
            <a:avLst/>
          </a:prstGeom>
          <a:solidFill>
            <a:srgbClr val="62A2A7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4740" y="1922527"/>
            <a:ext cx="8863280" cy="628560"/>
          </a:xfrm>
          <a:prstGeom prst="rect">
            <a:avLst/>
          </a:prstGeom>
          <a:solidFill>
            <a:srgbClr val="62A2A7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</a:rPr>
              <a:t>183 626,2</a:t>
            </a:r>
          </a:p>
        </p:txBody>
      </p:sp>
      <p:sp>
        <p:nvSpPr>
          <p:cNvPr id="18" name="object 68"/>
          <p:cNvSpPr/>
          <p:nvPr/>
        </p:nvSpPr>
        <p:spPr>
          <a:xfrm>
            <a:off x="-610155" y="4962179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36969"/>
                </a:solidFill>
                <a:latin typeface="Arial"/>
              </a:rPr>
              <a:t>КРЕДИТЫ</a:t>
            </a:r>
          </a:p>
        </p:txBody>
      </p:sp>
      <p:sp>
        <p:nvSpPr>
          <p:cNvPr id="20" name="object 68"/>
          <p:cNvSpPr/>
          <p:nvPr/>
        </p:nvSpPr>
        <p:spPr>
          <a:xfrm>
            <a:off x="625591" y="2818179"/>
            <a:ext cx="3309822" cy="20440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r>
              <a:rPr lang="ru-RU" sz="2400" b="1" spc="-1" dirty="0">
                <a:solidFill>
                  <a:srgbClr val="0076A1"/>
                </a:solidFill>
                <a:latin typeface="Arial"/>
              </a:rPr>
              <a:t>ИМТ, в том числе</a:t>
            </a:r>
          </a:p>
          <a:p>
            <a:r>
              <a:rPr lang="ru-RU" b="1" spc="-1" dirty="0">
                <a:solidFill>
                  <a:srgbClr val="0076A1"/>
                </a:solidFill>
                <a:latin typeface="Arial"/>
              </a:rPr>
              <a:t>УКАЗЫ</a:t>
            </a:r>
          </a:p>
          <a:p>
            <a:r>
              <a:rPr lang="ru-RU" b="1" spc="-1" dirty="0" smtClean="0">
                <a:solidFill>
                  <a:srgbClr val="0076A1"/>
                </a:solidFill>
                <a:latin typeface="Arial"/>
              </a:rPr>
              <a:t>48-ОЗ</a:t>
            </a:r>
            <a:endParaRPr lang="ru-RU" b="1" spc="-1" dirty="0">
              <a:solidFill>
                <a:srgbClr val="0076A1"/>
              </a:solidFill>
              <a:latin typeface="Arial"/>
            </a:endParaRPr>
          </a:p>
          <a:p>
            <a:r>
              <a:rPr lang="ru-RU" b="1" spc="-1" dirty="0">
                <a:solidFill>
                  <a:srgbClr val="0076A1"/>
                </a:solidFill>
                <a:latin typeface="Arial"/>
              </a:rPr>
              <a:t>РЕЗЕРВНЫЙ ФОНД</a:t>
            </a:r>
            <a:br>
              <a:rPr lang="ru-RU" b="1" spc="-1" dirty="0">
                <a:solidFill>
                  <a:srgbClr val="0076A1"/>
                </a:solidFill>
                <a:latin typeface="Arial"/>
              </a:rPr>
            </a:br>
            <a:r>
              <a:rPr lang="ru-RU" b="1" spc="-1" dirty="0">
                <a:solidFill>
                  <a:srgbClr val="0076A1"/>
                </a:solidFill>
                <a:latin typeface="Arial"/>
              </a:rPr>
              <a:t>ДОРОГИ</a:t>
            </a:r>
          </a:p>
          <a:p>
            <a:r>
              <a:rPr lang="ru-RU" b="1" spc="-1" dirty="0">
                <a:solidFill>
                  <a:srgbClr val="0076A1"/>
                </a:solidFill>
                <a:latin typeface="Arial"/>
              </a:rPr>
              <a:t>ИНФРАСТРУКТУРА</a:t>
            </a:r>
            <a:br>
              <a:rPr lang="ru-RU" b="1" spc="-1" dirty="0">
                <a:solidFill>
                  <a:srgbClr val="0076A1"/>
                </a:solidFill>
                <a:latin typeface="Arial"/>
              </a:rPr>
            </a:br>
            <a:r>
              <a:rPr lang="ru-RU" b="1" spc="-1" dirty="0">
                <a:solidFill>
                  <a:srgbClr val="0076A1"/>
                </a:solidFill>
                <a:latin typeface="Arial"/>
              </a:rPr>
              <a:t>ДОП. ФИН. ПОМОЩЬ</a:t>
            </a:r>
          </a:p>
        </p:txBody>
      </p:sp>
      <p:sp>
        <p:nvSpPr>
          <p:cNvPr id="21" name="object 68"/>
          <p:cNvSpPr/>
          <p:nvPr/>
        </p:nvSpPr>
        <p:spPr>
          <a:xfrm>
            <a:off x="-658228" y="1926271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36969"/>
                </a:solidFill>
                <a:latin typeface="Arial"/>
              </a:rPr>
              <a:t>ДОТАЦИИ</a:t>
            </a:r>
            <a:endParaRPr lang="ru-RU" sz="12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22" name="object 68"/>
          <p:cNvSpPr/>
          <p:nvPr/>
        </p:nvSpPr>
        <p:spPr>
          <a:xfrm>
            <a:off x="-173500" y="2285600"/>
            <a:ext cx="414000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b="1" spc="-1" dirty="0">
                <a:solidFill>
                  <a:srgbClr val="006666"/>
                </a:solidFill>
                <a:latin typeface="Arial"/>
              </a:rPr>
              <a:t>(НА ВЫРАВНИВАНИЕ)</a:t>
            </a:r>
          </a:p>
        </p:txBody>
      </p:sp>
      <p:sp>
        <p:nvSpPr>
          <p:cNvPr id="23" name="object 68"/>
          <p:cNvSpPr/>
          <p:nvPr/>
        </p:nvSpPr>
        <p:spPr>
          <a:xfrm>
            <a:off x="-817187" y="1458159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36969"/>
                </a:solidFill>
                <a:latin typeface="Arial"/>
              </a:rPr>
              <a:t>ВСЕГО</a:t>
            </a:r>
            <a:endParaRPr lang="ru-RU" sz="1200" b="1" spc="-1" dirty="0">
              <a:solidFill>
                <a:srgbClr val="036969"/>
              </a:solidFill>
              <a:latin typeface="Arial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116200" y="1344147"/>
            <a:ext cx="69582" cy="3422037"/>
            <a:chOff x="4109892" y="1741171"/>
            <a:chExt cx="69582" cy="342203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116408" y="1741171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113150" y="2144070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113150" y="2545040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116408" y="277840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113150" y="318401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113150" y="358498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116408" y="381834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109892" y="424059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109892" y="464156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113150" y="48749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721938" y="1344147"/>
            <a:ext cx="69582" cy="3422037"/>
            <a:chOff x="4109892" y="1741171"/>
            <a:chExt cx="69582" cy="3422037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116408" y="1741171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113150" y="2144070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113150" y="2545040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116408" y="277840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113150" y="318401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113150" y="358498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116408" y="381834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109892" y="424059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109892" y="464156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113150" y="48749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648794" y="1344147"/>
            <a:ext cx="69582" cy="3422037"/>
            <a:chOff x="4109892" y="1741171"/>
            <a:chExt cx="69582" cy="3422037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4116408" y="1741171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113150" y="2144070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113150" y="2545040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116408" y="277840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113150" y="318401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4113150" y="358498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4116408" y="381834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109892" y="424059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109892" y="464156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113150" y="48749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object 68"/>
          <p:cNvSpPr/>
          <p:nvPr/>
        </p:nvSpPr>
        <p:spPr>
          <a:xfrm>
            <a:off x="2886380" y="923075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u="sng" spc="-1" dirty="0">
                <a:solidFill>
                  <a:srgbClr val="036969"/>
                </a:solidFill>
                <a:latin typeface="Arial"/>
              </a:rPr>
              <a:t>2024</a:t>
            </a:r>
            <a:endParaRPr lang="ru-RU" sz="1200" b="1" u="sng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65" name="object 68"/>
          <p:cNvSpPr/>
          <p:nvPr/>
        </p:nvSpPr>
        <p:spPr>
          <a:xfrm>
            <a:off x="4803871" y="913918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u="sng" spc="-1" dirty="0">
                <a:solidFill>
                  <a:srgbClr val="036969"/>
                </a:solidFill>
                <a:latin typeface="Arial"/>
              </a:rPr>
              <a:t>2025</a:t>
            </a:r>
            <a:endParaRPr lang="ru-RU" sz="1200" b="1" u="sng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67" name="object 68"/>
          <p:cNvSpPr/>
          <p:nvPr/>
        </p:nvSpPr>
        <p:spPr>
          <a:xfrm>
            <a:off x="6630796" y="979568"/>
            <a:ext cx="414000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b="1" spc="-1" dirty="0">
                <a:solidFill>
                  <a:srgbClr val="006666"/>
                </a:solidFill>
                <a:latin typeface="Arial"/>
              </a:rPr>
              <a:t>ТЕМП РОСТА</a:t>
            </a:r>
            <a:r>
              <a:rPr lang="ru-RU" b="1" spc="-1" dirty="0">
                <a:solidFill>
                  <a:srgbClr val="006666"/>
                </a:solidFill>
                <a:latin typeface="Arial"/>
              </a:rPr>
              <a:t>,%</a:t>
            </a:r>
            <a:endParaRPr lang="ru-RU" b="1" spc="-1" dirty="0">
              <a:solidFill>
                <a:srgbClr val="006666"/>
              </a:solidFill>
              <a:latin typeface="Arial"/>
            </a:endParaRPr>
          </a:p>
        </p:txBody>
      </p:sp>
      <p:sp>
        <p:nvSpPr>
          <p:cNvPr id="69" name="object 68"/>
          <p:cNvSpPr/>
          <p:nvPr/>
        </p:nvSpPr>
        <p:spPr>
          <a:xfrm>
            <a:off x="4231100" y="1439586"/>
            <a:ext cx="1457284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</a:rPr>
              <a:t>334 748,4</a:t>
            </a:r>
          </a:p>
        </p:txBody>
      </p:sp>
      <p:sp>
        <p:nvSpPr>
          <p:cNvPr id="70" name="object 68"/>
          <p:cNvSpPr/>
          <p:nvPr/>
        </p:nvSpPr>
        <p:spPr>
          <a:xfrm>
            <a:off x="4176217" y="2795450"/>
            <a:ext cx="1608206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</a:rPr>
              <a:t>148 122,2</a:t>
            </a:r>
          </a:p>
        </p:txBody>
      </p:sp>
      <p:sp>
        <p:nvSpPr>
          <p:cNvPr id="73" name="object 68"/>
          <p:cNvSpPr/>
          <p:nvPr/>
        </p:nvSpPr>
        <p:spPr>
          <a:xfrm>
            <a:off x="6084471" y="2044012"/>
            <a:ext cx="1391349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200 689,5</a:t>
            </a:r>
          </a:p>
        </p:txBody>
      </p:sp>
      <p:sp>
        <p:nvSpPr>
          <p:cNvPr id="74" name="object 68"/>
          <p:cNvSpPr/>
          <p:nvPr/>
        </p:nvSpPr>
        <p:spPr>
          <a:xfrm>
            <a:off x="6091021" y="1442675"/>
            <a:ext cx="1391348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359 841,9</a:t>
            </a:r>
          </a:p>
        </p:txBody>
      </p:sp>
      <p:sp>
        <p:nvSpPr>
          <p:cNvPr id="75" name="object 68"/>
          <p:cNvSpPr/>
          <p:nvPr/>
        </p:nvSpPr>
        <p:spPr>
          <a:xfrm>
            <a:off x="6006169" y="2791228"/>
            <a:ext cx="1512168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141 402,4</a:t>
            </a:r>
          </a:p>
        </p:txBody>
      </p:sp>
      <p:sp>
        <p:nvSpPr>
          <p:cNvPr id="76" name="object 68"/>
          <p:cNvSpPr/>
          <p:nvPr/>
        </p:nvSpPr>
        <p:spPr>
          <a:xfrm>
            <a:off x="8184898" y="2036611"/>
            <a:ext cx="89756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109,3</a:t>
            </a:r>
          </a:p>
        </p:txBody>
      </p:sp>
      <p:sp>
        <p:nvSpPr>
          <p:cNvPr id="77" name="object 68"/>
          <p:cNvSpPr/>
          <p:nvPr/>
        </p:nvSpPr>
        <p:spPr>
          <a:xfrm>
            <a:off x="8184898" y="1435364"/>
            <a:ext cx="887861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107,5</a:t>
            </a:r>
          </a:p>
        </p:txBody>
      </p:sp>
      <p:sp>
        <p:nvSpPr>
          <p:cNvPr id="78" name="object 68"/>
          <p:cNvSpPr/>
          <p:nvPr/>
        </p:nvSpPr>
        <p:spPr>
          <a:xfrm>
            <a:off x="8175199" y="2791228"/>
            <a:ext cx="89756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95,5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116928" y="3442187"/>
            <a:ext cx="66324" cy="1973956"/>
            <a:chOff x="4116928" y="3442187"/>
            <a:chExt cx="66324" cy="1973956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4120186" y="3442187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4116928" y="384508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116928" y="4246056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120186" y="447942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116928" y="48850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116928" y="5285998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5718680" y="3430793"/>
            <a:ext cx="66324" cy="1973956"/>
            <a:chOff x="4116928" y="3442187"/>
            <a:chExt cx="66324" cy="1973956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4120186" y="3442187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4116928" y="384508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4116928" y="4246056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4120186" y="447942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116928" y="48850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4116928" y="5285998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7652052" y="3442187"/>
            <a:ext cx="66324" cy="1973956"/>
            <a:chOff x="4116928" y="3442187"/>
            <a:chExt cx="66324" cy="1973956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4120186" y="3442187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4116928" y="384508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4116928" y="4246056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4120186" y="447942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4116928" y="48850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4116928" y="5285998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6" name="object 68"/>
          <p:cNvSpPr/>
          <p:nvPr/>
        </p:nvSpPr>
        <p:spPr>
          <a:xfrm>
            <a:off x="4542080" y="3187958"/>
            <a:ext cx="1002285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4 624,4</a:t>
            </a:r>
          </a:p>
        </p:txBody>
      </p:sp>
      <p:sp>
        <p:nvSpPr>
          <p:cNvPr id="109" name="object 68"/>
          <p:cNvSpPr/>
          <p:nvPr/>
        </p:nvSpPr>
        <p:spPr>
          <a:xfrm>
            <a:off x="6315008" y="3187920"/>
            <a:ext cx="885544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6593,8</a:t>
            </a:r>
          </a:p>
        </p:txBody>
      </p:sp>
      <p:sp>
        <p:nvSpPr>
          <p:cNvPr id="112" name="object 68"/>
          <p:cNvSpPr/>
          <p:nvPr/>
        </p:nvSpPr>
        <p:spPr>
          <a:xfrm>
            <a:off x="8267511" y="3184049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142,6</a:t>
            </a:r>
          </a:p>
        </p:txBody>
      </p:sp>
      <p:sp>
        <p:nvSpPr>
          <p:cNvPr id="114" name="object 68"/>
          <p:cNvSpPr/>
          <p:nvPr/>
        </p:nvSpPr>
        <p:spPr>
          <a:xfrm>
            <a:off x="4542080" y="3436097"/>
            <a:ext cx="1002287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20 004,1</a:t>
            </a:r>
          </a:p>
        </p:txBody>
      </p:sp>
      <p:sp>
        <p:nvSpPr>
          <p:cNvPr id="115" name="object 68"/>
          <p:cNvSpPr/>
          <p:nvPr/>
        </p:nvSpPr>
        <p:spPr>
          <a:xfrm>
            <a:off x="6209037" y="3421784"/>
            <a:ext cx="1142218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19 709,2</a:t>
            </a:r>
          </a:p>
        </p:txBody>
      </p:sp>
      <p:sp>
        <p:nvSpPr>
          <p:cNvPr id="116" name="object 68"/>
          <p:cNvSpPr/>
          <p:nvPr/>
        </p:nvSpPr>
        <p:spPr>
          <a:xfrm>
            <a:off x="8278157" y="3415547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98,5</a:t>
            </a:r>
          </a:p>
        </p:txBody>
      </p:sp>
      <p:sp>
        <p:nvSpPr>
          <p:cNvPr id="117" name="object 68"/>
          <p:cNvSpPr/>
          <p:nvPr/>
        </p:nvSpPr>
        <p:spPr>
          <a:xfrm>
            <a:off x="4478492" y="3729982"/>
            <a:ext cx="1142218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1 314,8</a:t>
            </a:r>
          </a:p>
        </p:txBody>
      </p:sp>
      <p:sp>
        <p:nvSpPr>
          <p:cNvPr id="118" name="object 68"/>
          <p:cNvSpPr/>
          <p:nvPr/>
        </p:nvSpPr>
        <p:spPr>
          <a:xfrm>
            <a:off x="6319092" y="3727702"/>
            <a:ext cx="922109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-</a:t>
            </a:r>
          </a:p>
        </p:txBody>
      </p:sp>
      <p:sp>
        <p:nvSpPr>
          <p:cNvPr id="119" name="object 68"/>
          <p:cNvSpPr/>
          <p:nvPr/>
        </p:nvSpPr>
        <p:spPr>
          <a:xfrm>
            <a:off x="8168103" y="3725169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-</a:t>
            </a:r>
          </a:p>
        </p:txBody>
      </p:sp>
      <p:sp>
        <p:nvSpPr>
          <p:cNvPr id="120" name="object 68"/>
          <p:cNvSpPr/>
          <p:nvPr/>
        </p:nvSpPr>
        <p:spPr>
          <a:xfrm>
            <a:off x="4550250" y="3984609"/>
            <a:ext cx="922109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4 968,9</a:t>
            </a:r>
          </a:p>
        </p:txBody>
      </p:sp>
      <p:sp>
        <p:nvSpPr>
          <p:cNvPr id="121" name="object 68"/>
          <p:cNvSpPr/>
          <p:nvPr/>
        </p:nvSpPr>
        <p:spPr>
          <a:xfrm>
            <a:off x="6256826" y="3984571"/>
            <a:ext cx="1142218" cy="6282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6 839,3 66 859,8</a:t>
            </a:r>
          </a:p>
        </p:txBody>
      </p:sp>
      <p:sp>
        <p:nvSpPr>
          <p:cNvPr id="122" name="object 68"/>
          <p:cNvSpPr/>
          <p:nvPr/>
        </p:nvSpPr>
        <p:spPr>
          <a:xfrm>
            <a:off x="8278157" y="3975092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137,6</a:t>
            </a:r>
          </a:p>
        </p:txBody>
      </p:sp>
      <p:sp>
        <p:nvSpPr>
          <p:cNvPr id="123" name="object 68"/>
          <p:cNvSpPr/>
          <p:nvPr/>
        </p:nvSpPr>
        <p:spPr>
          <a:xfrm>
            <a:off x="4469345" y="4244537"/>
            <a:ext cx="1142217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73 701,0</a:t>
            </a:r>
          </a:p>
        </p:txBody>
      </p:sp>
      <p:sp>
        <p:nvSpPr>
          <p:cNvPr id="125" name="object 68"/>
          <p:cNvSpPr/>
          <p:nvPr/>
        </p:nvSpPr>
        <p:spPr>
          <a:xfrm>
            <a:off x="8290923" y="4241802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90,7</a:t>
            </a:r>
          </a:p>
        </p:txBody>
      </p:sp>
      <p:sp>
        <p:nvSpPr>
          <p:cNvPr id="126" name="object 68"/>
          <p:cNvSpPr/>
          <p:nvPr/>
        </p:nvSpPr>
        <p:spPr>
          <a:xfrm>
            <a:off x="4542081" y="4519616"/>
            <a:ext cx="100228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43 509,0</a:t>
            </a:r>
          </a:p>
        </p:txBody>
      </p:sp>
      <p:sp>
        <p:nvSpPr>
          <p:cNvPr id="127" name="object 68"/>
          <p:cNvSpPr/>
          <p:nvPr/>
        </p:nvSpPr>
        <p:spPr>
          <a:xfrm>
            <a:off x="6256098" y="4519578"/>
            <a:ext cx="1061195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41 400,3</a:t>
            </a:r>
          </a:p>
        </p:txBody>
      </p:sp>
      <p:sp>
        <p:nvSpPr>
          <p:cNvPr id="128" name="object 68"/>
          <p:cNvSpPr/>
          <p:nvPr/>
        </p:nvSpPr>
        <p:spPr>
          <a:xfrm>
            <a:off x="8281880" y="4516475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95,2</a:t>
            </a:r>
          </a:p>
        </p:txBody>
      </p:sp>
      <p:sp>
        <p:nvSpPr>
          <p:cNvPr id="129" name="object 68"/>
          <p:cNvSpPr/>
          <p:nvPr/>
        </p:nvSpPr>
        <p:spPr>
          <a:xfrm>
            <a:off x="4439880" y="4939287"/>
            <a:ext cx="1123782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3 000,0</a:t>
            </a:r>
          </a:p>
        </p:txBody>
      </p:sp>
      <p:sp>
        <p:nvSpPr>
          <p:cNvPr id="130" name="object 68"/>
          <p:cNvSpPr/>
          <p:nvPr/>
        </p:nvSpPr>
        <p:spPr>
          <a:xfrm>
            <a:off x="6120432" y="4936798"/>
            <a:ext cx="1278611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17 750,0</a:t>
            </a:r>
          </a:p>
        </p:txBody>
      </p:sp>
      <p:sp>
        <p:nvSpPr>
          <p:cNvPr id="131" name="object 68"/>
          <p:cNvSpPr/>
          <p:nvPr/>
        </p:nvSpPr>
        <p:spPr>
          <a:xfrm>
            <a:off x="8267511" y="4936798"/>
            <a:ext cx="712936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66,4</a:t>
            </a:r>
          </a:p>
        </p:txBody>
      </p:sp>
    </p:spTree>
    <p:extLst>
      <p:ext uri="{BB962C8B-B14F-4D97-AF65-F5344CB8AC3E}">
        <p14:creationId xmlns:p14="http://schemas.microsoft.com/office/powerpoint/2010/main" val="700576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xmlns="" id="{26A6660A-A638-5C55-63EA-1228C109F780}"/>
              </a:ext>
            </a:extLst>
          </p:cNvPr>
          <p:cNvSpPr txBox="1">
            <a:spLocks/>
          </p:cNvSpPr>
          <p:nvPr/>
        </p:nvSpPr>
        <p:spPr>
          <a:xfrm>
            <a:off x="1007864" y="252619"/>
            <a:ext cx="8608276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ИМТ НА ПОДДЕРЖКУ РАЗВИТИЯ ОБЪЕКТОВ ОБЩЕСТВЕННОЙ ИНФРАСТРУКТУРЫ- 2025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A8A922B-5E96-4777-0DFC-6695813B1C52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215776" y="113299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EE1AA52-AAAB-79F2-3ADD-7564960C0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9" y="1370077"/>
            <a:ext cx="2353392" cy="308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5FF0C1C-53BA-764E-CE7E-F231232D38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01" y="1370078"/>
            <a:ext cx="2154688" cy="308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DFFA75-5717-8D41-19EC-7CAD39F86166}"/>
              </a:ext>
            </a:extLst>
          </p:cNvPr>
          <p:cNvSpPr txBox="1"/>
          <p:nvPr/>
        </p:nvSpPr>
        <p:spPr>
          <a:xfrm>
            <a:off x="1891737" y="1031523"/>
            <a:ext cx="1780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КИРОВСКОЕ ГП</a:t>
            </a:r>
          </a:p>
        </p:txBody>
      </p:sp>
      <p:sp>
        <p:nvSpPr>
          <p:cNvPr id="9" name="object 83">
            <a:extLst>
              <a:ext uri="{FF2B5EF4-FFF2-40B4-BE49-F238E27FC236}">
                <a16:creationId xmlns:a16="http://schemas.microsoft.com/office/drawing/2014/main" xmlns="" id="{C50ECE3F-6E46-506E-E36E-892E9E4F0558}"/>
              </a:ext>
            </a:extLst>
          </p:cNvPr>
          <p:cNvSpPr/>
          <p:nvPr/>
        </p:nvSpPr>
        <p:spPr>
          <a:xfrm>
            <a:off x="851220" y="863294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object 68">
            <a:extLst>
              <a:ext uri="{FF2B5EF4-FFF2-40B4-BE49-F238E27FC236}">
                <a16:creationId xmlns:a16="http://schemas.microsoft.com/office/drawing/2014/main" xmlns="" id="{3B4472A8-1E3A-77B3-CD78-B70232FDD987}"/>
              </a:ext>
            </a:extLst>
          </p:cNvPr>
          <p:cNvSpPr/>
          <p:nvPr/>
        </p:nvSpPr>
        <p:spPr>
          <a:xfrm>
            <a:off x="5616376" y="890410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ОТРАДНЕНСКОЕ ГП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DCFCE4A-3F48-D01F-7A7C-D9BCC309F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00" y="1176110"/>
            <a:ext cx="3579340" cy="357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8624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4BBBA6-7AA0-40A8-1D2D-5FA24446E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xmlns="" id="{0D7CFE69-E22B-8B1C-CAFB-FE95C29EB25E}"/>
              </a:ext>
            </a:extLst>
          </p:cNvPr>
          <p:cNvSpPr txBox="1">
            <a:spLocks/>
          </p:cNvSpPr>
          <p:nvPr/>
        </p:nvSpPr>
        <p:spPr>
          <a:xfrm>
            <a:off x="1007864" y="252619"/>
            <a:ext cx="8608276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ИМТ НА ПОДДЕРЖКУ РАЗВИТИЯ ОБЪЕКТОВ ОБЩЕСТВЕННОЙ ИНФРАСТРУКТУРЫ- 2025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3844EC-51C7-C143-9630-7C1568B9F22F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215776" y="113299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9" name="object 83">
            <a:extLst>
              <a:ext uri="{FF2B5EF4-FFF2-40B4-BE49-F238E27FC236}">
                <a16:creationId xmlns:a16="http://schemas.microsoft.com/office/drawing/2014/main" xmlns="" id="{3B7534AB-0306-FB51-0B56-888D72972214}"/>
              </a:ext>
            </a:extLst>
          </p:cNvPr>
          <p:cNvSpPr/>
          <p:nvPr/>
        </p:nvSpPr>
        <p:spPr>
          <a:xfrm>
            <a:off x="851220" y="863294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14655E4-7904-53CB-AC14-49C745D44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1611139"/>
            <a:ext cx="3099760" cy="309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ject 68">
            <a:extLst>
              <a:ext uri="{FF2B5EF4-FFF2-40B4-BE49-F238E27FC236}">
                <a16:creationId xmlns:a16="http://schemas.microsoft.com/office/drawing/2014/main" xmlns="" id="{E82EFA15-E9C8-9FF9-8BA2-9D411C6915D9}"/>
              </a:ext>
            </a:extLst>
          </p:cNvPr>
          <p:cNvSpPr/>
          <p:nvPr/>
        </p:nvSpPr>
        <p:spPr>
          <a:xfrm>
            <a:off x="-216272" y="1116657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МГИНСКОЕ ГП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C9257B-9DF3-2695-52A3-EA4337CA7FC3}"/>
              </a:ext>
            </a:extLst>
          </p:cNvPr>
          <p:cNvSpPr txBox="1"/>
          <p:nvPr/>
        </p:nvSpPr>
        <p:spPr>
          <a:xfrm>
            <a:off x="4236785" y="1091536"/>
            <a:ext cx="1955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ПАВЛОВСКОЕ ГП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487D96-BD27-C89E-42A5-FB4414E9C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60" y="1603483"/>
            <a:ext cx="3099760" cy="309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AF4385-862C-9C98-A427-0544B704AA31}"/>
              </a:ext>
            </a:extLst>
          </p:cNvPr>
          <p:cNvSpPr txBox="1"/>
          <p:nvPr/>
        </p:nvSpPr>
        <p:spPr>
          <a:xfrm>
            <a:off x="7293196" y="1049326"/>
            <a:ext cx="232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ПРИЛАДОЖСКОЕ</a:t>
            </a:r>
            <a:r>
              <a:rPr lang="ru-RU" dirty="0"/>
              <a:t> </a:t>
            </a:r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ГП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1633E52-EF63-79E1-3942-ADEB49FF4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92" y="1611139"/>
            <a:ext cx="3092104" cy="3092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3396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>
            <a:extLst>
              <a:ext uri="{FF2B5EF4-FFF2-40B4-BE49-F238E27FC236}">
                <a16:creationId xmlns:a16="http://schemas.microsoft.com/office/drawing/2014/main" xmlns="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851220" y="252619"/>
            <a:ext cx="876492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ИМТ НА ПОДДЕРЖКУ РАЗВИТИЯ ОБЪЕКТОВ ОБЩЕСТВЕННОЙ ИНФРАСТРУКТУРЫ- 2025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68925052-97FE-4A41-B775-850F3DBD369D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xmlns="" id="{3A932174-6876-4852-B138-8CB63B2E8295}"/>
              </a:ext>
            </a:extLst>
          </p:cNvPr>
          <p:cNvSpPr/>
          <p:nvPr/>
        </p:nvSpPr>
        <p:spPr>
          <a:xfrm>
            <a:off x="851220" y="863294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object 68"/>
          <p:cNvSpPr/>
          <p:nvPr/>
        </p:nvSpPr>
        <p:spPr>
          <a:xfrm>
            <a:off x="-20585" y="1020573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ПУТИЛОВСКОЕ ГП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14" name="object 68"/>
          <p:cNvSpPr/>
          <p:nvPr/>
        </p:nvSpPr>
        <p:spPr>
          <a:xfrm>
            <a:off x="647824" y="3028799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8" name="object 68"/>
          <p:cNvSpPr/>
          <p:nvPr/>
        </p:nvSpPr>
        <p:spPr>
          <a:xfrm>
            <a:off x="-925425" y="2980538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0" name="object 68"/>
          <p:cNvSpPr/>
          <p:nvPr/>
        </p:nvSpPr>
        <p:spPr>
          <a:xfrm>
            <a:off x="6618574" y="2962477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1" name="object 68"/>
          <p:cNvSpPr/>
          <p:nvPr/>
        </p:nvSpPr>
        <p:spPr>
          <a:xfrm>
            <a:off x="5169594" y="2927746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2" name="object 68"/>
          <p:cNvSpPr/>
          <p:nvPr/>
        </p:nvSpPr>
        <p:spPr>
          <a:xfrm>
            <a:off x="6048424" y="1018008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</a:rPr>
              <a:t>СУХОВСКОЕ СП</a:t>
            </a:r>
            <a:endParaRPr lang="ru-RU" sz="1000" b="1" spc="-1" dirty="0">
              <a:solidFill>
                <a:srgbClr val="036969"/>
              </a:solidFill>
            </a:endParaRPr>
          </a:p>
        </p:txBody>
      </p:sp>
      <p:sp>
        <p:nvSpPr>
          <p:cNvPr id="27" name="object 68"/>
          <p:cNvSpPr/>
          <p:nvPr/>
        </p:nvSpPr>
        <p:spPr>
          <a:xfrm>
            <a:off x="3769781" y="5117805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8" name="object 68"/>
          <p:cNvSpPr/>
          <p:nvPr/>
        </p:nvSpPr>
        <p:spPr>
          <a:xfrm>
            <a:off x="2266840" y="5097021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9" name="object 68"/>
          <p:cNvSpPr/>
          <p:nvPr/>
        </p:nvSpPr>
        <p:spPr>
          <a:xfrm>
            <a:off x="2970312" y="2335541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ШЛИССЕЛЬБУРГСКОЕ ГП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252A3F4-E5D6-DF60-9F0B-98C7E6C0C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8" y="1396078"/>
            <a:ext cx="2902462" cy="2902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27B47E9-F8CC-FE4B-E2A0-305727C107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41" y="2660736"/>
            <a:ext cx="2830428" cy="283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40B9924-70EF-B2B9-1943-4B715CFDCB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54" y="1285307"/>
            <a:ext cx="3220935" cy="3220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675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 idx="4294967295"/>
          </p:nvPr>
        </p:nvSpPr>
        <p:spPr>
          <a:xfrm>
            <a:off x="727200" y="165600"/>
            <a:ext cx="719280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900" b="1" strike="noStrike" spc="-1" dirty="0">
                <a:solidFill>
                  <a:srgbClr val="FFFFFF"/>
                </a:solidFill>
                <a:latin typeface="Calibri Light"/>
              </a:rPr>
              <a:t>25</a:t>
            </a:r>
            <a:endParaRPr lang="ru-RU" sz="4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C4308E4-78E1-4598-A742-B20DB615C801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xmlns="" id="{A2FAA7EB-BE6C-48D2-A8F2-A7B3A024CD20}"/>
              </a:ext>
            </a:extLst>
          </p:cNvPr>
          <p:cNvSpPr/>
          <p:nvPr/>
        </p:nvSpPr>
        <p:spPr>
          <a:xfrm>
            <a:off x="900000" y="623386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0000" y="2273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КИРОВСКИЙ МУНИЦИПАЛЬНЫЙ РАЙОН ЛЕНИНГРАДСКОЙ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3735" y="1395115"/>
            <a:ext cx="4436537" cy="324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b="1" dirty="0"/>
              <a:t>Площадь: </a:t>
            </a:r>
            <a:r>
              <a:rPr lang="ru-RU" dirty="0"/>
              <a:t>4 228,61 км²</a:t>
            </a:r>
          </a:p>
          <a:p>
            <a:pPr marL="12700">
              <a:lnSpc>
                <a:spcPct val="100000"/>
              </a:lnSpc>
              <a:spcBef>
                <a:spcPts val="2715"/>
              </a:spcBef>
            </a:pPr>
            <a:r>
              <a:rPr lang="ru-RU" b="1" dirty="0"/>
              <a:t>Население: </a:t>
            </a:r>
            <a:r>
              <a:rPr lang="ru-RU" dirty="0"/>
              <a:t>108 512 чел.</a:t>
            </a:r>
          </a:p>
          <a:p>
            <a:pPr marL="22225">
              <a:lnSpc>
                <a:spcPct val="100000"/>
              </a:lnSpc>
              <a:spcBef>
                <a:spcPts val="1815"/>
              </a:spcBef>
              <a:tabLst>
                <a:tab pos="3797935" algn="l"/>
              </a:tabLst>
            </a:pPr>
            <a:r>
              <a:rPr lang="ru-RU" b="1" dirty="0"/>
              <a:t>Муниципальных образований:</a:t>
            </a:r>
            <a:r>
              <a:rPr lang="ru-RU" dirty="0"/>
              <a:t> 11</a:t>
            </a:r>
          </a:p>
          <a:p>
            <a:pPr marL="12700">
              <a:lnSpc>
                <a:spcPct val="100000"/>
              </a:lnSpc>
              <a:spcBef>
                <a:spcPts val="2335"/>
              </a:spcBef>
            </a:pPr>
            <a:r>
              <a:rPr lang="ru-RU" b="1" dirty="0"/>
              <a:t>Городских поселений: </a:t>
            </a:r>
            <a:r>
              <a:rPr lang="ru-RU" dirty="0"/>
              <a:t>8</a:t>
            </a:r>
          </a:p>
          <a:p>
            <a:pPr marL="12700">
              <a:lnSpc>
                <a:spcPct val="100000"/>
              </a:lnSpc>
              <a:spcBef>
                <a:spcPts val="2490"/>
              </a:spcBef>
            </a:pPr>
            <a:r>
              <a:rPr lang="ru-RU" b="1" dirty="0"/>
              <a:t>Сельский поселений: </a:t>
            </a:r>
            <a:r>
              <a:rPr lang="ru-RU" dirty="0"/>
              <a:t>3</a:t>
            </a:r>
          </a:p>
          <a:p>
            <a:pPr marL="12700">
              <a:lnSpc>
                <a:spcPct val="100000"/>
              </a:lnSpc>
              <a:spcBef>
                <a:spcPts val="2340"/>
              </a:spcBef>
            </a:pPr>
            <a:r>
              <a:rPr lang="ru-RU" b="1" dirty="0"/>
              <a:t>Населенных пунктов: </a:t>
            </a:r>
            <a:r>
              <a:rPr lang="ru-RU" dirty="0"/>
              <a:t>100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6012"/>
          <a:stretch>
            <a:fillRect/>
          </a:stretch>
        </p:blipFill>
        <p:spPr>
          <a:xfrm>
            <a:off x="4248225" y="963067"/>
            <a:ext cx="5616624" cy="367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44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Box 18"/>
          <p:cNvSpPr/>
          <p:nvPr/>
        </p:nvSpPr>
        <p:spPr>
          <a:xfrm>
            <a:off x="118440" y="1275480"/>
            <a:ext cx="9944280" cy="329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Официальный сайт Кировского муниципального района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2"/>
              </a:rPr>
              <a:t>https://kirovsk-reg.ru/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Комитет финансов Кировского муниципального района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3"/>
              </a:rPr>
              <a:t>https://kirovsk-reg.ru/komfin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«Открытый бюджет»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4"/>
              </a:rPr>
              <a:t>budget.lenobl.ru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комитета государственного финансового контроля Ленинградской области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5"/>
              </a:rPr>
              <a:t>gfc.lenobl.ru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контрольно-счетной палаты Ленинградской области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6"/>
              </a:rPr>
              <a:t>www.ksplo.ru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Министерства финансов Российской Федерации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7"/>
              </a:rPr>
              <a:t>minfin.ru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    По всем интересующим Вас вопросам, а так же вопросам  взаимодействия в сфере открытости и прозрачности бюджетных данных,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для отзывов и предложений Вы можете обратиться в Комитет финансов Кировского муниципального района Ленинградской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    области по телефону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                                                                                                                       (813 62) 21-417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5C45"/>
                </a:solidFill>
                <a:latin typeface="Arial Narrow"/>
              </a:rPr>
              <a:t>      Комитет финансов Кировского муниципального района Ленинградской области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Адрес: </a:t>
            </a: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187342, Ленинградская область, г. Кировск, ул. Новая, д. 1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Телефон: (813 62) 21-417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Е-mail: </a:t>
            </a:r>
            <a:r>
              <a:rPr lang="fr-FR" sz="1400" b="0" strike="noStrike" spc="-1">
                <a:solidFill>
                  <a:srgbClr val="000000"/>
                </a:solidFill>
                <a:latin typeface="Arial Narrow"/>
              </a:rPr>
              <a:t>komfin@kirovsk-reg.ru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4" name="Рисунок 493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0" y="0"/>
            <a:ext cx="1349640" cy="126000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2160000" y="1368000"/>
            <a:ext cx="5513400" cy="197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3651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6B68"/>
                </a:solidFill>
                <a:latin typeface="Lato Heavy"/>
              </a:rPr>
              <a:t>СПАСИБО</a:t>
            </a:r>
            <a:r>
              <a:rPr sz="6000"/>
              <a:t/>
            </a:r>
            <a:br>
              <a:rPr sz="6000"/>
            </a:br>
            <a:r>
              <a:rPr lang="ru-RU" sz="6000" b="0" strike="noStrike" spc="-1">
                <a:solidFill>
                  <a:srgbClr val="006B68"/>
                </a:solidFill>
                <a:latin typeface="Lato Heavy"/>
              </a:rPr>
              <a:t>ЗА ВНИМАНИЕ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Прямоугольник 53"/>
          <p:cNvSpPr/>
          <p:nvPr/>
        </p:nvSpPr>
        <p:spPr>
          <a:xfrm>
            <a:off x="377280" y="212400"/>
            <a:ext cx="9357480" cy="5263560"/>
          </a:xfrm>
          <a:prstGeom prst="rect">
            <a:avLst/>
          </a:prstGeom>
          <a:noFill/>
          <a:ln w="3168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97" name="Рисунок 3"/>
          <p:cNvPicPr/>
          <p:nvPr/>
        </p:nvPicPr>
        <p:blipFill>
          <a:blip r:embed="rId2"/>
          <a:stretch/>
        </p:blipFill>
        <p:spPr>
          <a:xfrm>
            <a:off x="3785400" y="3711240"/>
            <a:ext cx="5936040" cy="1748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 idx="4294967295"/>
          </p:nvPr>
        </p:nvSpPr>
        <p:spPr>
          <a:xfrm>
            <a:off x="727200" y="165600"/>
            <a:ext cx="719280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900" b="1" strike="noStrike" spc="-1" dirty="0">
                <a:solidFill>
                  <a:srgbClr val="FFFFFF"/>
                </a:solidFill>
                <a:latin typeface="Calibri Light"/>
              </a:rPr>
              <a:t>25</a:t>
            </a:r>
            <a:endParaRPr lang="ru-RU" sz="4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C4308E4-78E1-4598-A742-B20DB615C801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xmlns="" id="{A2FAA7EB-BE6C-48D2-A8F2-A7B3A024CD20}"/>
              </a:ext>
            </a:extLst>
          </p:cNvPr>
          <p:cNvSpPr/>
          <p:nvPr/>
        </p:nvSpPr>
        <p:spPr>
          <a:xfrm>
            <a:off x="900000" y="623386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0000" y="2273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ГЛОССАРИЙ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A9A41605-339E-4210-9FCA-20A98B9F51F9}"/>
              </a:ext>
            </a:extLst>
          </p:cNvPr>
          <p:cNvSpPr txBox="1">
            <a:spLocks/>
          </p:cNvSpPr>
          <p:nvPr/>
        </p:nvSpPr>
        <p:spPr>
          <a:xfrm>
            <a:off x="647824" y="840240"/>
            <a:ext cx="9017096" cy="4659331"/>
          </a:xfrm>
          <a:prstGeom prst="rect">
            <a:avLst/>
          </a:prstGeom>
        </p:spPr>
        <p:txBody>
          <a:bodyPr>
            <a:noAutofit/>
          </a:bodyPr>
          <a:lstStyle/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Бюджет</a:t>
            </a:r>
            <a:r>
              <a:rPr lang="ru-RU" sz="1400" kern="0" dirty="0">
                <a:solidFill>
                  <a:sysClr val="windowText" lastClr="000000"/>
                </a:solidFill>
              </a:rPr>
              <a:t> - форма образования и  расходования денежных средств, предназначенных для финансового  обеспечения задач и функций государства и  местного самоуправления.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Бюджет для граждан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информационный ресурс, содержащий основные положения проекта решения  о бюджете, в доступной для широкого круга  заинтересованных пользователей форме. Составляется с целью ознакомления граждан с  основными целями, задачами приоритетными направлениями бюджетной политики  муниципального образования.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Доходы бюджета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поступающие в бюджет  денежные средства, за исключением средств,  являющихся в  соответствии с настоящим Кодексом  источниками финансирования дефицита бюджета.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Расходы бюджета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выплачиваемые из бюджета 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Дефицит бюджета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превышение расходов бюджета над его доходами.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Профицит бюджета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превышение доходов бюджета над его расходами.</a:t>
            </a:r>
          </a:p>
          <a:p>
            <a:pPr marL="12700" marR="301625">
              <a:lnSpc>
                <a:spcPct val="120000"/>
              </a:lnSpc>
              <a:spcBef>
                <a:spcPts val="5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Межбюджетные трансферты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средства, предоставляемые одним бюджетом бюджетной системы  Российской Федерации другому бюджету бюджетной системы Российской Федерации.</a:t>
            </a:r>
          </a:p>
          <a:p>
            <a:pPr marL="12700" marR="301625">
              <a:lnSpc>
                <a:spcPct val="120000"/>
              </a:lnSpc>
              <a:spcBef>
                <a:spcPts val="5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Бюджетные ассигнования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предельные объёмы денежных средств, предусмотренных в  соответствующем финансовом году для исполнения бюджетных обязательств</a:t>
            </a:r>
            <a:r>
              <a:rPr lang="ru-RU" sz="1600" kern="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531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32"/>
          <p:cNvSpPr/>
          <p:nvPr/>
        </p:nvSpPr>
        <p:spPr>
          <a:xfrm>
            <a:off x="986760" y="592200"/>
            <a:ext cx="633240" cy="5077080"/>
          </a:xfrm>
          <a:custGeom>
            <a:avLst/>
            <a:gdLst>
              <a:gd name="textAreaLeft" fmla="*/ 0 w 633240"/>
              <a:gd name="textAreaRight" fmla="*/ 633600 w 63324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508634" h="4585335">
                <a:moveTo>
                  <a:pt x="508482" y="0"/>
                </a:moveTo>
                <a:lnTo>
                  <a:pt x="0" y="0"/>
                </a:lnTo>
                <a:lnTo>
                  <a:pt x="0" y="4585208"/>
                </a:lnTo>
                <a:lnTo>
                  <a:pt x="508482" y="4585208"/>
                </a:lnTo>
                <a:lnTo>
                  <a:pt x="508482" y="0"/>
                </a:lnTo>
                <a:close/>
              </a:path>
            </a:pathLst>
          </a:custGeom>
          <a:solidFill>
            <a:srgbClr val="006764">
              <a:alpha val="35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1" y="1079977"/>
            <a:ext cx="9643074" cy="4583813"/>
          </a:xfrm>
          <a:prstGeom prst="rect">
            <a:avLst/>
          </a:prstGeom>
        </p:spPr>
      </p:pic>
      <p:sp>
        <p:nvSpPr>
          <p:cNvPr id="93" name="object 33"/>
          <p:cNvSpPr/>
          <p:nvPr/>
        </p:nvSpPr>
        <p:spPr>
          <a:xfrm>
            <a:off x="8928744" y="710949"/>
            <a:ext cx="1048974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415C62"/>
                </a:solidFill>
                <a:latin typeface="Arial"/>
              </a:rPr>
              <a:t>ТЫС.РУБ.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07864" y="314994"/>
            <a:ext cx="8299746" cy="277565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l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ОСНОВНЫЕ ПАРАМЕТРЫ БЮДЖЕТА КМР ЛО - 2025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object 35"/>
          <p:cNvSpPr/>
          <p:nvPr/>
        </p:nvSpPr>
        <p:spPr>
          <a:xfrm>
            <a:off x="4403160" y="1024510"/>
            <a:ext cx="80208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  <a:latin typeface="Arial"/>
              </a:rPr>
              <a:t>ПЛАН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object 40"/>
          <p:cNvSpPr/>
          <p:nvPr/>
        </p:nvSpPr>
        <p:spPr>
          <a:xfrm>
            <a:off x="89316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Рисунок 102"/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2" name="TextBox 111"/>
          <p:cNvSpPr txBox="1"/>
          <p:nvPr/>
        </p:nvSpPr>
        <p:spPr>
          <a:xfrm>
            <a:off x="399600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5 </a:t>
            </a:r>
            <a:r>
              <a:rPr lang="ru-RU" b="1" strike="noStrike" spc="-1" dirty="0">
                <a:solidFill>
                  <a:srgbClr val="000000"/>
                </a:solidFill>
                <a:latin typeface="Lato Light"/>
              </a:rPr>
              <a:t>761</a:t>
            </a:r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 975,4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00320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3 994 260,1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9960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1 767 715,3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8740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6 </a:t>
            </a:r>
            <a:r>
              <a:rPr lang="ru-RU" b="1" strike="noStrike" spc="-1" dirty="0">
                <a:solidFill>
                  <a:srgbClr val="000000"/>
                </a:solidFill>
                <a:latin typeface="Lato Light"/>
              </a:rPr>
              <a:t>001</a:t>
            </a:r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 381,5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4000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2 033 286,4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8776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3 968 095,1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971355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trike="noStrike" spc="-1" dirty="0">
                <a:solidFill>
                  <a:srgbClr val="000000"/>
                </a:solidFill>
                <a:latin typeface="Lato Light"/>
              </a:rPr>
              <a:t>104,2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9246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115,0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924960" y="229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99,3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41212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trike="noStrike" spc="-1" dirty="0">
                <a:solidFill>
                  <a:srgbClr val="000000"/>
                </a:solidFill>
                <a:latin typeface="Lato Light"/>
              </a:rPr>
              <a:t>113,1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422796" y="191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124,7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41284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108,0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98340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Lato Light"/>
              </a:rPr>
              <a:t>6 144 510,8</a:t>
            </a:r>
            <a:endParaRPr lang="ru-RU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387400" y="317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Lato Light"/>
              </a:rPr>
              <a:t>5 870 292,4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935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95,5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411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115,7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983759" y="4608000"/>
            <a:ext cx="1356479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-382 617,3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270932" y="4961940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21,6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430060" y="4608000"/>
            <a:ext cx="1356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+131 089,1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object 35"/>
          <p:cNvSpPr/>
          <p:nvPr/>
        </p:nvSpPr>
        <p:spPr>
          <a:xfrm>
            <a:off x="5388364" y="1030080"/>
            <a:ext cx="1730441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  <a:latin typeface="Arial"/>
              </a:rPr>
              <a:t>ИСПОЛНЕНО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object 35"/>
          <p:cNvSpPr/>
          <p:nvPr/>
        </p:nvSpPr>
        <p:spPr>
          <a:xfrm>
            <a:off x="6817949" y="1049428"/>
            <a:ext cx="1711568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  <a:latin typeface="Arial"/>
              </a:rPr>
              <a:t>% ИСПОЛНЕНИЯ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object 35"/>
          <p:cNvSpPr/>
          <p:nvPr/>
        </p:nvSpPr>
        <p:spPr>
          <a:xfrm>
            <a:off x="8567937" y="1054677"/>
            <a:ext cx="1479347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  <a:latin typeface="Arial"/>
              </a:rPr>
              <a:t>ТЕМП РОСТА, 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65940" y="344948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5 438 338,7</a:t>
            </a:r>
            <a:endParaRPr lang="ru-RU" sz="1600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01349" y="3457558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5 274 559,1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18300" y="344948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97</a:t>
            </a:r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,0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94300" y="344948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115,9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65940" y="369311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1 140 652,5</a:t>
            </a:r>
            <a:endParaRPr lang="ru-RU" sz="1600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69940" y="369815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1 067 437,6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18300" y="369311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93,6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94300" y="369311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145,9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65940" y="393872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4 297 686,2</a:t>
            </a:r>
            <a:endParaRPr lang="ru-RU" sz="1600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69940" y="3937749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4 207 121,5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18300" y="393872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97,9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94300" y="393872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97,9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32"/>
          <p:cNvSpPr/>
          <p:nvPr/>
        </p:nvSpPr>
        <p:spPr>
          <a:xfrm>
            <a:off x="986760" y="592200"/>
            <a:ext cx="633240" cy="5077080"/>
          </a:xfrm>
          <a:custGeom>
            <a:avLst/>
            <a:gdLst>
              <a:gd name="textAreaLeft" fmla="*/ 0 w 633240"/>
              <a:gd name="textAreaRight" fmla="*/ 633600 w 63324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508634" h="4585335">
                <a:moveTo>
                  <a:pt x="508482" y="0"/>
                </a:moveTo>
                <a:lnTo>
                  <a:pt x="0" y="0"/>
                </a:lnTo>
                <a:lnTo>
                  <a:pt x="0" y="4585208"/>
                </a:lnTo>
                <a:lnTo>
                  <a:pt x="508482" y="4585208"/>
                </a:lnTo>
                <a:lnTo>
                  <a:pt x="508482" y="0"/>
                </a:lnTo>
                <a:close/>
              </a:path>
            </a:pathLst>
          </a:custGeom>
          <a:solidFill>
            <a:srgbClr val="006764">
              <a:alpha val="35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7" y="1103743"/>
            <a:ext cx="9643074" cy="4583813"/>
          </a:xfrm>
          <a:prstGeom prst="rect">
            <a:avLst/>
          </a:prstGeom>
        </p:spPr>
      </p:pic>
      <p:sp>
        <p:nvSpPr>
          <p:cNvPr id="95" name="object 35"/>
          <p:cNvSpPr/>
          <p:nvPr/>
        </p:nvSpPr>
        <p:spPr>
          <a:xfrm>
            <a:off x="4403160" y="1024510"/>
            <a:ext cx="12168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</a:rPr>
              <a:t>ПЛАН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sp>
        <p:nvSpPr>
          <p:cNvPr id="97" name="object 40"/>
          <p:cNvSpPr/>
          <p:nvPr/>
        </p:nvSpPr>
        <p:spPr>
          <a:xfrm>
            <a:off x="89316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Рисунок 102"/>
          <p:cNvPicPr/>
          <p:nvPr/>
        </p:nvPicPr>
        <p:blipFill>
          <a:blip r:embed="rId4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2" name="TextBox 111"/>
          <p:cNvSpPr txBox="1"/>
          <p:nvPr/>
        </p:nvSpPr>
        <p:spPr>
          <a:xfrm>
            <a:off x="3971764" y="1540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7 551 847,4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978964" y="2368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4 584 015,4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971764" y="199470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2 967 832,0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63164" y="1540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7 761 223,1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375764" y="199470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3 305 710,1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63524" y="2368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4 455 513,0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875524" y="1540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102,8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900364" y="199470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111,4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900724" y="235470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97,2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387884" y="1540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113,2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388244" y="1972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122,2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388604" y="2368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107,4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959164" y="3313901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Lato Light"/>
              </a:rPr>
              <a:t>8 046 080,4</a:t>
            </a:r>
            <a:endParaRPr lang="ru-RU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363164" y="3318941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Lato Light"/>
              </a:rPr>
              <a:t>7 565 113,4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896893" y="3313901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94,0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372893" y="3313901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113,5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940340" y="4406429"/>
            <a:ext cx="1455224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- 499 375,0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227513" y="4760369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16,8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386640" y="4406429"/>
            <a:ext cx="1393123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+ 196 109,7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object 35"/>
          <p:cNvSpPr/>
          <p:nvPr/>
        </p:nvSpPr>
        <p:spPr>
          <a:xfrm>
            <a:off x="5388364" y="1030080"/>
            <a:ext cx="1730441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</a:rPr>
              <a:t>ИСПОЛНЕНО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sp>
        <p:nvSpPr>
          <p:cNvPr id="47" name="object 35"/>
          <p:cNvSpPr/>
          <p:nvPr/>
        </p:nvSpPr>
        <p:spPr>
          <a:xfrm>
            <a:off x="6767357" y="1048356"/>
            <a:ext cx="1711568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</a:rPr>
              <a:t>% ИСПОЛНЕНИЯ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sp>
        <p:nvSpPr>
          <p:cNvPr id="48" name="object 35"/>
          <p:cNvSpPr/>
          <p:nvPr/>
        </p:nvSpPr>
        <p:spPr>
          <a:xfrm>
            <a:off x="8476088" y="1032294"/>
            <a:ext cx="1401341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</a:rPr>
              <a:t>ТЕМП РОСТА, 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427" y="257613"/>
            <a:ext cx="9197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kern="0" spc="-1" dirty="0">
                <a:solidFill>
                  <a:srgbClr val="006B68"/>
                </a:solidFill>
              </a:rPr>
              <a:t>ОСНОВНЫЕ ПАРАМЕТРЫ КОНСОЛИДИРОВАННОГО БЮДЖЕТА КМР ЛО - 2025</a:t>
            </a:r>
            <a:endParaRPr lang="ru-RU" kern="0" spc="-1" dirty="0">
              <a:solidFill>
                <a:srgbClr val="000000"/>
              </a:solidFill>
              <a:latin typeface="Calibri"/>
            </a:endParaRPr>
          </a:p>
          <a:p>
            <a:r>
              <a:rPr lang="ru-RU" dirty="0"/>
              <a:t>.</a:t>
            </a:r>
          </a:p>
        </p:txBody>
      </p:sp>
      <p:sp>
        <p:nvSpPr>
          <p:cNvPr id="31" name="object 33"/>
          <p:cNvSpPr/>
          <p:nvPr/>
        </p:nvSpPr>
        <p:spPr>
          <a:xfrm>
            <a:off x="8397129" y="580778"/>
            <a:ext cx="1575052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415C62"/>
                </a:solidFill>
                <a:latin typeface="Arial"/>
              </a:rPr>
              <a:t>ТЫС.РУБ.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60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object 11"/>
          <p:cNvGrpSpPr/>
          <p:nvPr/>
        </p:nvGrpSpPr>
        <p:grpSpPr>
          <a:xfrm>
            <a:off x="10800" y="93600"/>
            <a:ext cx="10079640" cy="5669640"/>
            <a:chOff x="360" y="360"/>
            <a:chExt cx="10079640" cy="5669640"/>
          </a:xfrm>
        </p:grpSpPr>
        <p:pic>
          <p:nvPicPr>
            <p:cNvPr id="84" name="object 14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object 15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object 16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object 17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object 18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object 19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0" name="object 20"/>
          <p:cNvSpPr/>
          <p:nvPr/>
        </p:nvSpPr>
        <p:spPr>
          <a:xfrm>
            <a:off x="2791781" y="2619251"/>
            <a:ext cx="4237920" cy="8078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 dirty="0">
                <a:solidFill>
                  <a:srgbClr val="006764"/>
                </a:solidFill>
                <a:latin typeface="Arial"/>
              </a:rPr>
              <a:t>Исполнение доходной части</a:t>
            </a:r>
            <a:endParaRPr lang="ru-RU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" name="TextBox 10"/>
          <p:cNvSpPr txBox="1"/>
          <p:nvPr/>
        </p:nvSpPr>
        <p:spPr>
          <a:xfrm>
            <a:off x="8192555" y="4347661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4C43"/>
                </a:solidFill>
              </a:rPr>
              <a:t>2025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Диаграмма 189"/>
          <p:cNvGraphicFramePr/>
          <p:nvPr>
            <p:extLst>
              <p:ext uri="{D42A27DB-BD31-4B8C-83A1-F6EECF244321}">
                <p14:modId xmlns:p14="http://schemas.microsoft.com/office/powerpoint/2010/main" val="3712266995"/>
              </p:ext>
            </p:extLst>
          </p:nvPr>
        </p:nvGraphicFramePr>
        <p:xfrm>
          <a:off x="242425" y="1697115"/>
          <a:ext cx="4879931" cy="278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102099" y="0"/>
            <a:ext cx="4499369" cy="5670550"/>
          </a:xfrm>
          <a:prstGeom prst="rect">
            <a:avLst/>
          </a:prstGeom>
          <a:solidFill>
            <a:srgbClr val="79C8C5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9" name="object 79"/>
          <p:cNvSpPr/>
          <p:nvPr/>
        </p:nvSpPr>
        <p:spPr>
          <a:xfrm>
            <a:off x="2183603" y="2875072"/>
            <a:ext cx="1457792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trike="noStrike" spc="-1" dirty="0">
                <a:solidFill>
                  <a:srgbClr val="006764"/>
                </a:solidFill>
                <a:latin typeface="Arial"/>
              </a:rPr>
              <a:t>6 001 381,5</a:t>
            </a:r>
          </a:p>
          <a:p>
            <a:pPr algn="ctr"/>
            <a:r>
              <a:rPr lang="ru-RU" sz="1200" spc="-1" dirty="0">
                <a:solidFill>
                  <a:srgbClr val="006764"/>
                </a:solidFill>
                <a:latin typeface="DejaVu Sans"/>
              </a:rPr>
              <a:t>▴ 13,1%</a:t>
            </a:r>
            <a:endParaRPr lang="ru-RU" sz="1200" spc="-1" dirty="0">
              <a:solidFill>
                <a:srgbClr val="000000"/>
              </a:solidFill>
            </a:endParaRPr>
          </a:p>
        </p:txBody>
      </p:sp>
      <p:pic>
        <p:nvPicPr>
          <p:cNvPr id="187" name="Рисунок 186"/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8" name="object 54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863848" y="98970"/>
            <a:ext cx="8994674" cy="496167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algn="l"/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СТРУКТУРА </a:t>
            </a:r>
            <a:r>
              <a:rPr lang="ru-RU" b="1" spc="-1" dirty="0">
                <a:solidFill>
                  <a:srgbClr val="006B68"/>
                </a:solidFill>
                <a:latin typeface="Arial"/>
              </a:rPr>
              <a:t>ДОХОДОВ</a:t>
            </a:r>
            <a:r>
              <a:rPr lang="ru-RU" b="1" kern="0" spc="-1" dirty="0">
                <a:solidFill>
                  <a:srgbClr val="006B68"/>
                </a:solidFill>
              </a:rPr>
              <a:t>- 2025</a:t>
            </a:r>
            <a:r>
              <a:rPr lang="ru-RU" kern="0" spc="-1" dirty="0">
                <a:solidFill>
                  <a:srgbClr val="000000"/>
                </a:solidFill>
                <a:latin typeface="Calibri"/>
              </a:rPr>
              <a:t/>
            </a: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object 56"/>
          <p:cNvSpPr/>
          <p:nvPr/>
        </p:nvSpPr>
        <p:spPr>
          <a:xfrm rot="21441032">
            <a:off x="66957" y="2196278"/>
            <a:ext cx="1934494" cy="109433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object 57"/>
          <p:cNvPicPr/>
          <p:nvPr/>
        </p:nvPicPr>
        <p:blipFill>
          <a:blip r:embed="rId4"/>
          <a:stretch/>
        </p:blipFill>
        <p:spPr>
          <a:xfrm>
            <a:off x="2682390" y="1994567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5" name="object 59"/>
          <p:cNvSpPr/>
          <p:nvPr/>
        </p:nvSpPr>
        <p:spPr>
          <a:xfrm>
            <a:off x="2733049" y="1724933"/>
            <a:ext cx="1907640" cy="252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object 60"/>
          <p:cNvPicPr/>
          <p:nvPr/>
        </p:nvPicPr>
        <p:blipFill>
          <a:blip r:embed="rId4"/>
          <a:stretch/>
        </p:blipFill>
        <p:spPr>
          <a:xfrm>
            <a:off x="2715867" y="4113676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7" name="object 61"/>
          <p:cNvSpPr/>
          <p:nvPr/>
        </p:nvSpPr>
        <p:spPr>
          <a:xfrm rot="160551" flipV="1">
            <a:off x="2788346" y="4924128"/>
            <a:ext cx="2621980" cy="123935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object 67"/>
          <p:cNvSpPr/>
          <p:nvPr/>
        </p:nvSpPr>
        <p:spPr>
          <a:xfrm>
            <a:off x="2311942" y="1734472"/>
            <a:ext cx="414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 smtClean="0">
                <a:solidFill>
                  <a:srgbClr val="006764"/>
                </a:solidFill>
                <a:latin typeface="Arial"/>
              </a:rPr>
              <a:t>НЕНАЛОГОВЫЕ</a:t>
            </a:r>
            <a:r>
              <a:rPr lang="en-US" sz="1400" spc="-1" dirty="0" smtClean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400" spc="-1" dirty="0" smtClean="0">
                <a:solidFill>
                  <a:srgbClr val="006764"/>
                </a:solidFill>
                <a:latin typeface="Arial"/>
              </a:rPr>
              <a:t>ДОХОДЫ</a:t>
            </a:r>
            <a:endParaRPr lang="ru-RU" sz="140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09" name="object 68"/>
          <p:cNvSpPr/>
          <p:nvPr/>
        </p:nvSpPr>
        <p:spPr>
          <a:xfrm>
            <a:off x="1647149" y="1342820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301 263,5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▴22,3%</a:t>
            </a:r>
          </a:p>
        </p:txBody>
      </p:sp>
      <p:sp>
        <p:nvSpPr>
          <p:cNvPr id="210" name="object 69"/>
          <p:cNvSpPr/>
          <p:nvPr/>
        </p:nvSpPr>
        <p:spPr>
          <a:xfrm>
            <a:off x="-92766" y="2239404"/>
            <a:ext cx="216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6764"/>
                </a:solidFill>
                <a:latin typeface="Arial"/>
              </a:rPr>
              <a:t>НАЛОГОВЫЕ ДОХОДЫ</a:t>
            </a:r>
            <a:endParaRPr lang="ru-RU" sz="140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11" name="object 71"/>
          <p:cNvSpPr/>
          <p:nvPr/>
        </p:nvSpPr>
        <p:spPr>
          <a:xfrm>
            <a:off x="-952202" y="1860162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1 732 022,9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▴25,1%</a:t>
            </a:r>
          </a:p>
        </p:txBody>
      </p:sp>
      <p:sp>
        <p:nvSpPr>
          <p:cNvPr id="214" name="object 74"/>
          <p:cNvSpPr/>
          <p:nvPr/>
        </p:nvSpPr>
        <p:spPr>
          <a:xfrm>
            <a:off x="2786882" y="4996696"/>
            <a:ext cx="2681227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6764"/>
                </a:solidFill>
                <a:latin typeface="Arial"/>
              </a:rPr>
              <a:t>БЕЗВОЗМЕЗДНЫЕ</a:t>
            </a:r>
            <a:r>
              <a:rPr lang="en-US" sz="1400" spc="-1" dirty="0" smtClean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400" spc="-1" dirty="0" smtClean="0">
                <a:solidFill>
                  <a:srgbClr val="006764"/>
                </a:solidFill>
                <a:latin typeface="Arial"/>
              </a:rPr>
              <a:t>ПОСТУПЛЕНИЯ</a:t>
            </a:r>
            <a:endParaRPr lang="ru-RU" sz="140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15" name="object 75"/>
          <p:cNvSpPr/>
          <p:nvPr/>
        </p:nvSpPr>
        <p:spPr>
          <a:xfrm>
            <a:off x="2049504" y="4604040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3 968 095,1</a:t>
            </a:r>
            <a:r>
              <a:rPr lang="en-US" sz="2400" b="1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▴4,8%</a:t>
            </a:r>
          </a:p>
        </p:txBody>
      </p:sp>
      <p:sp>
        <p:nvSpPr>
          <p:cNvPr id="37" name="object 23"/>
          <p:cNvSpPr/>
          <p:nvPr/>
        </p:nvSpPr>
        <p:spPr>
          <a:xfrm>
            <a:off x="8136656" y="819051"/>
            <a:ext cx="1464812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32" name="object 61"/>
          <p:cNvSpPr/>
          <p:nvPr/>
        </p:nvSpPr>
        <p:spPr>
          <a:xfrm rot="17127717" flipV="1">
            <a:off x="2603828" y="1831330"/>
            <a:ext cx="296808" cy="71074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" name="object 57"/>
          <p:cNvPicPr/>
          <p:nvPr/>
        </p:nvPicPr>
        <p:blipFill>
          <a:blip r:embed="rId4"/>
          <a:stretch/>
        </p:blipFill>
        <p:spPr>
          <a:xfrm>
            <a:off x="1992166" y="2200766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4" name="object 74"/>
          <p:cNvSpPr/>
          <p:nvPr/>
        </p:nvSpPr>
        <p:spPr>
          <a:xfrm>
            <a:off x="6818416" y="1649651"/>
            <a:ext cx="2326352" cy="6590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006764"/>
                </a:solidFill>
                <a:latin typeface="Arial"/>
              </a:rPr>
              <a:t>Налоговые </a:t>
            </a:r>
            <a:r>
              <a:rPr lang="ru-RU" b="1" spc="-1" dirty="0">
                <a:solidFill>
                  <a:srgbClr val="006764"/>
                </a:solidFill>
                <a:latin typeface="Arial"/>
              </a:rPr>
              <a:t>доходы </a:t>
            </a: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1 732 022,9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▴25,1%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58235" y="2576770"/>
            <a:ext cx="1546373" cy="2701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bject 74"/>
          <p:cNvSpPr/>
          <p:nvPr/>
        </p:nvSpPr>
        <p:spPr>
          <a:xfrm>
            <a:off x="5046951" y="2593719"/>
            <a:ext cx="122958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</a:rPr>
              <a:t>НДФЛ</a:t>
            </a:r>
            <a:endParaRPr lang="ru-RU" sz="1200" b="1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39" name="object 74"/>
          <p:cNvSpPr/>
          <p:nvPr/>
        </p:nvSpPr>
        <p:spPr>
          <a:xfrm>
            <a:off x="8208664" y="2601452"/>
            <a:ext cx="2025841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</a:rPr>
              <a:t>720 328,0</a:t>
            </a:r>
            <a:endParaRPr lang="ru-RU" sz="1200" b="1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58235" y="3106007"/>
            <a:ext cx="2050429" cy="2701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object 74"/>
          <p:cNvSpPr/>
          <p:nvPr/>
        </p:nvSpPr>
        <p:spPr>
          <a:xfrm>
            <a:off x="5116057" y="2954289"/>
            <a:ext cx="111785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Налог на совокупный доход</a:t>
            </a:r>
            <a:endParaRPr lang="ru-RU" sz="1200" b="1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42" name="object 74"/>
          <p:cNvSpPr/>
          <p:nvPr/>
        </p:nvSpPr>
        <p:spPr>
          <a:xfrm>
            <a:off x="8712720" y="3052207"/>
            <a:ext cx="952372" cy="1973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945 663,6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147703" y="3648280"/>
            <a:ext cx="388792" cy="2701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object 74"/>
          <p:cNvSpPr/>
          <p:nvPr/>
        </p:nvSpPr>
        <p:spPr>
          <a:xfrm>
            <a:off x="5121795" y="3666008"/>
            <a:ext cx="111785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Акцизы   </a:t>
            </a:r>
            <a:endParaRPr lang="ru-RU" sz="1200" b="1" spc="-1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46" name="object 74"/>
          <p:cNvSpPr/>
          <p:nvPr/>
        </p:nvSpPr>
        <p:spPr>
          <a:xfrm>
            <a:off x="8820209" y="3648281"/>
            <a:ext cx="960756" cy="1973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2 969,1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145510" y="4149268"/>
            <a:ext cx="622994" cy="2701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object 74"/>
          <p:cNvSpPr/>
          <p:nvPr/>
        </p:nvSpPr>
        <p:spPr>
          <a:xfrm>
            <a:off x="5112320" y="4144957"/>
            <a:ext cx="111785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</a:rPr>
              <a:t>Госпошлина</a:t>
            </a:r>
            <a:endParaRPr lang="ru-RU" sz="1200" b="1" spc="-1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49" name="object 74"/>
          <p:cNvSpPr/>
          <p:nvPr/>
        </p:nvSpPr>
        <p:spPr>
          <a:xfrm>
            <a:off x="8826782" y="4087449"/>
            <a:ext cx="871981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</a:rPr>
              <a:t>63 062,2</a:t>
            </a:r>
          </a:p>
        </p:txBody>
      </p:sp>
      <p:sp>
        <p:nvSpPr>
          <p:cNvPr id="50" name="object 61"/>
          <p:cNvSpPr/>
          <p:nvPr/>
        </p:nvSpPr>
        <p:spPr>
          <a:xfrm rot="17263201" flipV="1">
            <a:off x="2420846" y="4473604"/>
            <a:ext cx="732144" cy="238857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20315813">
            <a:off x="1664859" y="2382571"/>
            <a:ext cx="839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</a:rPr>
              <a:t>28,9</a:t>
            </a:r>
            <a:r>
              <a:rPr lang="en-US" b="1" spc="-1" dirty="0">
                <a:solidFill>
                  <a:schemeClr val="bg2"/>
                </a:solidFill>
              </a:rPr>
              <a:t>%</a:t>
            </a:r>
            <a:endParaRPr lang="ru-RU" b="1" spc="-1" dirty="0">
              <a:solidFill>
                <a:schemeClr val="bg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36199" y="2056589"/>
            <a:ext cx="5336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/>
                </a:solidFill>
              </a:rPr>
              <a:t>5,0</a:t>
            </a:r>
            <a:r>
              <a:rPr lang="en-US" sz="1200" b="1" spc="-1" dirty="0">
                <a:solidFill>
                  <a:schemeClr val="bg2"/>
                </a:solidFill>
              </a:rPr>
              <a:t>%</a:t>
            </a:r>
            <a:endParaRPr lang="ru-RU" sz="1200" b="1" spc="-1" dirty="0">
              <a:solidFill>
                <a:schemeClr val="bg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219329" y="3643761"/>
            <a:ext cx="83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66,1</a:t>
            </a:r>
            <a:r>
              <a:rPr lang="en-US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962176" y="3052206"/>
            <a:ext cx="1742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</a:rPr>
              <a:t>▴22,0%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285298" y="2518863"/>
            <a:ext cx="1040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</a:rPr>
              <a:t>▴24,7%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033119" y="3683726"/>
            <a:ext cx="8983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pc="-1" dirty="0">
                <a:solidFill>
                  <a:schemeClr val="bg2"/>
                </a:solidFill>
              </a:rPr>
              <a:t> ▴ </a:t>
            </a:r>
            <a:r>
              <a:rPr lang="ru-RU" sz="1000" b="1" spc="-1" dirty="0" smtClean="0">
                <a:solidFill>
                  <a:schemeClr val="bg2"/>
                </a:solidFill>
              </a:rPr>
              <a:t>0,1</a:t>
            </a:r>
            <a:r>
              <a:rPr lang="ru-RU" sz="1000" b="1" spc="-1" dirty="0">
                <a:solidFill>
                  <a:schemeClr val="bg2"/>
                </a:solidFill>
              </a:rPr>
              <a:t>%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990055" y="4086322"/>
            <a:ext cx="1081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</a:rPr>
              <a:t>▴</a:t>
            </a:r>
            <a:r>
              <a:rPr lang="ru-RU" sz="1400" b="1" spc="-1" dirty="0">
                <a:solidFill>
                  <a:schemeClr val="bg2"/>
                </a:solidFill>
              </a:rPr>
              <a:t>116,3</a:t>
            </a:r>
            <a:r>
              <a:rPr lang="ru-RU" b="1" spc="-1" dirty="0">
                <a:solidFill>
                  <a:schemeClr val="bg2"/>
                </a:solidFill>
              </a:rPr>
              <a:t>% </a:t>
            </a:r>
          </a:p>
        </p:txBody>
      </p:sp>
      <p:sp>
        <p:nvSpPr>
          <p:cNvPr id="59" name="object 74"/>
          <p:cNvSpPr/>
          <p:nvPr/>
        </p:nvSpPr>
        <p:spPr>
          <a:xfrm>
            <a:off x="9555630" y="2219396"/>
            <a:ext cx="605782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strike="noStrike" spc="-1" dirty="0">
                <a:solidFill>
                  <a:srgbClr val="006764"/>
                </a:solidFill>
                <a:latin typeface="Arial"/>
              </a:rPr>
              <a:t>Уд. </a:t>
            </a:r>
          </a:p>
          <a:p>
            <a:pPr algn="ctr">
              <a:lnSpc>
                <a:spcPct val="100000"/>
              </a:lnSpc>
            </a:pPr>
            <a:r>
              <a:rPr lang="ru-RU" sz="1200" strike="noStrike" spc="-1" dirty="0">
                <a:solidFill>
                  <a:srgbClr val="006764"/>
                </a:solidFill>
                <a:latin typeface="Arial"/>
              </a:rPr>
              <a:t>вес</a:t>
            </a:r>
            <a:endParaRPr lang="ru-RU" sz="120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512692" y="2497009"/>
            <a:ext cx="648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</a:rPr>
              <a:t>41,6</a:t>
            </a:r>
            <a:r>
              <a:rPr lang="ru-RU" b="1" spc="-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563108" y="3052207"/>
            <a:ext cx="598304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54,6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637100" y="3648282"/>
            <a:ext cx="410696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0,2</a:t>
            </a:r>
            <a:r>
              <a:rPr lang="ru-RU" sz="1200" b="1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631704" y="4093587"/>
            <a:ext cx="410696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</a:rPr>
              <a:t>3,6</a:t>
            </a:r>
            <a:r>
              <a:rPr lang="ru-RU" sz="1200" b="1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25AFED2-909A-E182-0E30-B14CBFAB6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xmlns="" id="{38C77FB9-201C-9066-51CA-ABE9D2A77494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xmlns="" id="{4BDAED26-123B-CF34-902C-795A925D23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0000" y="98971"/>
            <a:ext cx="9036856" cy="765029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algn="l"/>
            <a:r>
              <a:rPr lang="ru-RU" b="1" spc="-1" dirty="0">
                <a:solidFill>
                  <a:srgbClr val="006B68"/>
                </a:solidFill>
                <a:latin typeface="Arial"/>
              </a:rPr>
              <a:t>СТРУКТУРА ПОСТУПЛЕНИЙ НЕНАЛОГОВЫХ ДОХОДОВ В  БЮДЖЕТ КИРОВСКОГО МУНИЦИПАЛЬНОГО РАЙОНА ЛО</a:t>
            </a:r>
            <a:r>
              <a:rPr lang="en-US" b="1" spc="-1" dirty="0">
                <a:solidFill>
                  <a:srgbClr val="006B68"/>
                </a:solidFill>
                <a:latin typeface="Arial"/>
              </a:rPr>
              <a:t> - 202</a:t>
            </a:r>
            <a:r>
              <a:rPr lang="ru-RU" b="1" spc="-1" dirty="0">
                <a:solidFill>
                  <a:srgbClr val="006B68"/>
                </a:solidFill>
                <a:latin typeface="Arial"/>
              </a:rPr>
              <a:t>5</a:t>
            </a:r>
            <a:r>
              <a:rPr lang="ru-RU" sz="1800" dirty="0">
                <a:latin typeface="Microsoft Sans Serif"/>
                <a:cs typeface="Microsoft Sans Serif"/>
              </a:rPr>
              <a:t/>
            </a:r>
            <a:br>
              <a:rPr lang="ru-RU" sz="1800" dirty="0">
                <a:latin typeface="Microsoft Sans Serif"/>
                <a:cs typeface="Microsoft Sans Serif"/>
              </a:rPr>
            </a:br>
            <a:r>
              <a:rPr lang="ru-RU" kern="0" spc="-1" dirty="0">
                <a:solidFill>
                  <a:srgbClr val="000000"/>
                </a:solidFill>
                <a:latin typeface="Calibri"/>
              </a:rPr>
              <a:t/>
            </a: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xmlns="" id="{B8E0026A-3344-866E-6B51-40DA88D2FA10}"/>
              </a:ext>
            </a:extLst>
          </p:cNvPr>
          <p:cNvSpPr/>
          <p:nvPr/>
        </p:nvSpPr>
        <p:spPr>
          <a:xfrm>
            <a:off x="8136656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87F3EFA-AFA3-00B0-C198-87BDE6BC3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64" y="899140"/>
            <a:ext cx="8779001" cy="18290"/>
          </a:xfrm>
          <a:prstGeom prst="rect">
            <a:avLst/>
          </a:prstGeom>
        </p:spPr>
      </p:pic>
      <p:grpSp>
        <p:nvGrpSpPr>
          <p:cNvPr id="4" name="object 18">
            <a:extLst>
              <a:ext uri="{FF2B5EF4-FFF2-40B4-BE49-F238E27FC236}">
                <a16:creationId xmlns:a16="http://schemas.microsoft.com/office/drawing/2014/main" xmlns="" id="{A6110ABF-A5B1-521B-73BC-EA53BC7866F6}"/>
              </a:ext>
            </a:extLst>
          </p:cNvPr>
          <p:cNvGrpSpPr/>
          <p:nvPr/>
        </p:nvGrpSpPr>
        <p:grpSpPr>
          <a:xfrm>
            <a:off x="2664049" y="1061420"/>
            <a:ext cx="4766310" cy="2980182"/>
            <a:chOff x="2058923" y="1362455"/>
            <a:chExt cx="4766310" cy="2980182"/>
          </a:xfrm>
        </p:grpSpPr>
        <p:pic>
          <p:nvPicPr>
            <p:cNvPr id="5" name="object 19">
              <a:extLst>
                <a:ext uri="{FF2B5EF4-FFF2-40B4-BE49-F238E27FC236}">
                  <a16:creationId xmlns:a16="http://schemas.microsoft.com/office/drawing/2014/main" xmlns="" id="{4A1A526E-73D4-5585-A8F6-AC589B4342E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8923" y="1362455"/>
              <a:ext cx="4766310" cy="2980182"/>
            </a:xfrm>
            <a:prstGeom prst="rect">
              <a:avLst/>
            </a:prstGeom>
          </p:spPr>
        </p:pic>
        <p:pic>
          <p:nvPicPr>
            <p:cNvPr id="6" name="object 20">
              <a:extLst>
                <a:ext uri="{FF2B5EF4-FFF2-40B4-BE49-F238E27FC236}">
                  <a16:creationId xmlns:a16="http://schemas.microsoft.com/office/drawing/2014/main" xmlns="" id="{ED5A788D-C1ED-CD87-2D4B-F8CE82B362D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9816" y="1990343"/>
              <a:ext cx="2554223" cy="1292352"/>
            </a:xfrm>
            <a:prstGeom prst="rect">
              <a:avLst/>
            </a:prstGeom>
          </p:spPr>
        </p:pic>
      </p:grpSp>
      <p:sp>
        <p:nvSpPr>
          <p:cNvPr id="9" name="object 14">
            <a:extLst>
              <a:ext uri="{FF2B5EF4-FFF2-40B4-BE49-F238E27FC236}">
                <a16:creationId xmlns:a16="http://schemas.microsoft.com/office/drawing/2014/main" xmlns="" id="{876A7B84-778C-A9AF-A691-8E62377584B0}"/>
              </a:ext>
            </a:extLst>
          </p:cNvPr>
          <p:cNvSpPr txBox="1"/>
          <p:nvPr/>
        </p:nvSpPr>
        <p:spPr>
          <a:xfrm>
            <a:off x="211030" y="1490623"/>
            <a:ext cx="25922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b="1" spc="-1" dirty="0">
                <a:solidFill>
                  <a:srgbClr val="006B68"/>
                </a:solidFill>
                <a:latin typeface="Arial"/>
              </a:rPr>
              <a:t>   </a:t>
            </a: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135 569,9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26,5 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xmlns="" id="{D611F84A-18A0-DC77-8BCB-01D5FE664087}"/>
              </a:ext>
            </a:extLst>
          </p:cNvPr>
          <p:cNvSpPr txBox="1"/>
          <p:nvPr/>
        </p:nvSpPr>
        <p:spPr>
          <a:xfrm>
            <a:off x="5628658" y="4800847"/>
            <a:ext cx="251333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ДОХОДЫ ОТ ПЛАТНЫХ  УСЛУГ И КОМПЕНСАЦИ</a:t>
            </a:r>
            <a:r>
              <a:rPr lang="ru-RU" sz="1400" spc="-1" dirty="0">
                <a:solidFill>
                  <a:srgbClr val="006764"/>
                </a:solidFill>
                <a:latin typeface="Arial"/>
              </a:rPr>
              <a:t>И </a:t>
            </a:r>
            <a:r>
              <a:rPr sz="1400" spc="-1" dirty="0">
                <a:solidFill>
                  <a:srgbClr val="006764"/>
                </a:solidFill>
                <a:latin typeface="Arial"/>
              </a:rPr>
              <a:t>ЗАТРАТ</a:t>
            </a:r>
            <a:r>
              <a:rPr lang="ru-RU" sz="1400" spc="-1" dirty="0">
                <a:solidFill>
                  <a:srgbClr val="006764"/>
                </a:solidFill>
                <a:latin typeface="Arial"/>
              </a:rPr>
              <a:t> </a:t>
            </a:r>
            <a:endParaRPr sz="140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xmlns="" id="{659A93A3-E711-D18A-6BBC-1C7A16683F26}"/>
              </a:ext>
            </a:extLst>
          </p:cNvPr>
          <p:cNvSpPr txBox="1"/>
          <p:nvPr/>
        </p:nvSpPr>
        <p:spPr>
          <a:xfrm>
            <a:off x="5990605" y="4208987"/>
            <a:ext cx="2513330" cy="4244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spcBef>
                <a:spcPts val="430"/>
              </a:spcBef>
            </a:pPr>
            <a:r>
              <a:rPr lang="ru-RU" sz="1600" b="1" spc="-1" dirty="0">
                <a:solidFill>
                  <a:srgbClr val="006B68"/>
                </a:solidFill>
                <a:latin typeface="Arial"/>
              </a:rPr>
              <a:t> </a:t>
            </a: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22 588,5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       3,6 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xmlns="" id="{4DA4A6EC-0038-ADEF-7D5B-5A82C2B682D2}"/>
              </a:ext>
            </a:extLst>
          </p:cNvPr>
          <p:cNvSpPr txBox="1"/>
          <p:nvPr/>
        </p:nvSpPr>
        <p:spPr>
          <a:xfrm>
            <a:off x="385535" y="4118753"/>
            <a:ext cx="2299510" cy="275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lang="ru-RU" sz="1600" b="1" spc="-1" dirty="0">
                <a:solidFill>
                  <a:srgbClr val="006B68"/>
                </a:solidFill>
                <a:latin typeface="Arial"/>
              </a:rPr>
              <a:t>   </a:t>
            </a: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4 827,3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      69,1 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xmlns="" id="{65E7983F-EBFC-0EE2-E231-9B0834920858}"/>
              </a:ext>
            </a:extLst>
          </p:cNvPr>
          <p:cNvSpPr txBox="1"/>
          <p:nvPr/>
        </p:nvSpPr>
        <p:spPr>
          <a:xfrm>
            <a:off x="373379" y="4549875"/>
            <a:ext cx="251333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spcBef>
                <a:spcPts val="844"/>
              </a:spcBef>
            </a:pPr>
            <a:r>
              <a:rPr lang="ru-RU" sz="1400" spc="-1" dirty="0">
                <a:solidFill>
                  <a:srgbClr val="006764"/>
                </a:solidFill>
                <a:latin typeface="Arial"/>
              </a:rPr>
              <a:t>ПРОЧИЕ НЕНАЛОГОВЫЕ ДОХОДЫ</a:t>
            </a:r>
            <a:endParaRPr sz="140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xmlns="" id="{C3219315-4D45-B4C7-2F36-95FE02165913}"/>
              </a:ext>
            </a:extLst>
          </p:cNvPr>
          <p:cNvSpPr txBox="1"/>
          <p:nvPr/>
        </p:nvSpPr>
        <p:spPr>
          <a:xfrm>
            <a:off x="7059271" y="2186385"/>
            <a:ext cx="3148965" cy="4928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5080" indent="-913130" algn="ctr">
              <a:lnSpc>
                <a:spcPts val="1870"/>
              </a:lnSpc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ДОХОДЫ ОТ ИСПОЛЬЗОВАНИЯ  ИМУЩЕСТВА</a:t>
            </a: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xmlns="" id="{F4C8F187-ADD9-8CCB-A6C2-4BAE3A419BF4}"/>
              </a:ext>
            </a:extLst>
          </p:cNvPr>
          <p:cNvSpPr txBox="1"/>
          <p:nvPr/>
        </p:nvSpPr>
        <p:spPr>
          <a:xfrm>
            <a:off x="7416576" y="1669984"/>
            <a:ext cx="2281302" cy="40716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138 277,8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 38,2 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xmlns="" id="{3D64E22F-F41C-2068-CE01-CE77702FA36C}"/>
              </a:ext>
            </a:extLst>
          </p:cNvPr>
          <p:cNvSpPr txBox="1"/>
          <p:nvPr/>
        </p:nvSpPr>
        <p:spPr>
          <a:xfrm>
            <a:off x="3648725" y="2201261"/>
            <a:ext cx="2513330" cy="9560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spcBef>
                <a:spcPts val="844"/>
              </a:spcBef>
            </a:pPr>
            <a:r>
              <a:rPr lang="ru-RU" sz="1600" b="1" spc="-1" dirty="0">
                <a:solidFill>
                  <a:srgbClr val="006666"/>
                </a:solidFill>
                <a:latin typeface="Arial"/>
              </a:rPr>
              <a:t>301 263,5</a:t>
            </a:r>
          </a:p>
          <a:p>
            <a:pPr marR="5080" algn="ctr">
              <a:spcBef>
                <a:spcPts val="844"/>
              </a:spcBef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ru-RU" sz="1600" b="1" spc="-1" dirty="0">
                <a:solidFill>
                  <a:srgbClr val="006764"/>
                </a:solidFill>
              </a:rPr>
              <a:t>▴</a:t>
            </a: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</a:rPr>
              <a:t> 22,3 </a:t>
            </a:r>
            <a:r>
              <a:rPr lang="ru-RU" sz="1600" b="1" spc="-1" dirty="0">
                <a:solidFill>
                  <a:srgbClr val="006666"/>
                </a:solidFill>
                <a:latin typeface="Arial"/>
              </a:rPr>
              <a:t>% </a:t>
            </a:r>
          </a:p>
          <a:p>
            <a:pPr marR="5080" algn="ctr">
              <a:spcBef>
                <a:spcPts val="844"/>
              </a:spcBef>
            </a:pPr>
            <a:endParaRPr sz="1600" b="1" spc="-1" dirty="0">
              <a:solidFill>
                <a:srgbClr val="006B68"/>
              </a:solidFill>
              <a:latin typeface="Arial"/>
            </a:endParaRPr>
          </a:p>
        </p:txBody>
      </p:sp>
      <p:sp>
        <p:nvSpPr>
          <p:cNvPr id="13" name="object 59">
            <a:extLst>
              <a:ext uri="{FF2B5EF4-FFF2-40B4-BE49-F238E27FC236}">
                <a16:creationId xmlns:a16="http://schemas.microsoft.com/office/drawing/2014/main" xmlns="" id="{674DB9BF-223F-579A-3041-4C0129557BCE}"/>
              </a:ext>
            </a:extLst>
          </p:cNvPr>
          <p:cNvSpPr/>
          <p:nvPr/>
        </p:nvSpPr>
        <p:spPr>
          <a:xfrm rot="21315896">
            <a:off x="51174" y="1811616"/>
            <a:ext cx="2765600" cy="261793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xmlns="" id="{92315D7E-10EC-C392-48E2-D6297CC8D920}"/>
              </a:ext>
            </a:extLst>
          </p:cNvPr>
          <p:cNvSpPr txBox="1"/>
          <p:nvPr/>
        </p:nvSpPr>
        <p:spPr>
          <a:xfrm>
            <a:off x="-156776" y="1872779"/>
            <a:ext cx="3043485" cy="949619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algn="ctr"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ПРОДАЖА МАТЕРИАЛЬНЫХ</a:t>
            </a:r>
          </a:p>
          <a:p>
            <a:pPr algn="ctr"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И НЕМАТЕРИАЛЬНЫХ</a:t>
            </a:r>
          </a:p>
          <a:p>
            <a:pPr algn="ctr"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АКТИВОВ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xmlns="" id="{C04D50BF-6EE3-ED55-8CA2-92B4DDA64116}"/>
              </a:ext>
            </a:extLst>
          </p:cNvPr>
          <p:cNvSpPr txBox="1"/>
          <p:nvPr/>
        </p:nvSpPr>
        <p:spPr>
          <a:xfrm>
            <a:off x="7187498" y="1166399"/>
            <a:ext cx="3043485" cy="3443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algn="ctr">
              <a:spcBef>
                <a:spcPts val="844"/>
              </a:spcBef>
            </a:pPr>
            <a:r>
              <a:rPr sz="1600" b="1" spc="-1" dirty="0">
                <a:solidFill>
                  <a:srgbClr val="006B68"/>
                </a:solidFill>
                <a:latin typeface="Arial"/>
              </a:rPr>
              <a:t>↑↓ - прирост к 202</a:t>
            </a:r>
            <a:r>
              <a:rPr lang="ru-RU" sz="1600" b="1" spc="-1" dirty="0">
                <a:solidFill>
                  <a:srgbClr val="006B68"/>
                </a:solidFill>
                <a:latin typeface="Arial"/>
              </a:rPr>
              <a:t>4</a:t>
            </a:r>
            <a:endParaRPr sz="1600" b="1" spc="-1" dirty="0">
              <a:solidFill>
                <a:srgbClr val="006B68"/>
              </a:solidFill>
              <a:latin typeface="Arial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719D0F2-8B74-B8F3-A3D8-DEEFA7093B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6748" y="2102276"/>
            <a:ext cx="2828789" cy="18290"/>
          </a:xfrm>
          <a:prstGeom prst="rect">
            <a:avLst/>
          </a:prstGeom>
        </p:spPr>
      </p:pic>
      <p:sp>
        <p:nvSpPr>
          <p:cNvPr id="19" name="object 61">
            <a:extLst>
              <a:ext uri="{FF2B5EF4-FFF2-40B4-BE49-F238E27FC236}">
                <a16:creationId xmlns:a16="http://schemas.microsoft.com/office/drawing/2014/main" xmlns="" id="{004AE88D-407C-EDFE-09C5-64635984816C}"/>
              </a:ext>
            </a:extLst>
          </p:cNvPr>
          <p:cNvSpPr/>
          <p:nvPr/>
        </p:nvSpPr>
        <p:spPr>
          <a:xfrm rot="17263201">
            <a:off x="2593704" y="3948790"/>
            <a:ext cx="1068903" cy="138225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object 59">
            <a:extLst>
              <a:ext uri="{FF2B5EF4-FFF2-40B4-BE49-F238E27FC236}">
                <a16:creationId xmlns:a16="http://schemas.microsoft.com/office/drawing/2014/main" xmlns="" id="{1F016962-AC20-1F64-C840-45A1A0046344}"/>
              </a:ext>
            </a:extLst>
          </p:cNvPr>
          <p:cNvSpPr/>
          <p:nvPr/>
        </p:nvSpPr>
        <p:spPr>
          <a:xfrm rot="21315896">
            <a:off x="176334" y="4366983"/>
            <a:ext cx="2717912" cy="243384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61">
            <a:extLst>
              <a:ext uri="{FF2B5EF4-FFF2-40B4-BE49-F238E27FC236}">
                <a16:creationId xmlns:a16="http://schemas.microsoft.com/office/drawing/2014/main" xmlns="" id="{1BD7779B-28AE-E69D-6A57-05497499ED4C}"/>
              </a:ext>
            </a:extLst>
          </p:cNvPr>
          <p:cNvSpPr/>
          <p:nvPr/>
        </p:nvSpPr>
        <p:spPr>
          <a:xfrm rot="17263201" flipV="1">
            <a:off x="5331980" y="4047368"/>
            <a:ext cx="766789" cy="478023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object 59">
            <a:extLst>
              <a:ext uri="{FF2B5EF4-FFF2-40B4-BE49-F238E27FC236}">
                <a16:creationId xmlns:a16="http://schemas.microsoft.com/office/drawing/2014/main" xmlns="" id="{7B99148B-FDEB-3104-A842-98221AFA0290}"/>
              </a:ext>
            </a:extLst>
          </p:cNvPr>
          <p:cNvSpPr/>
          <p:nvPr/>
        </p:nvSpPr>
        <p:spPr>
          <a:xfrm rot="21315896">
            <a:off x="5834051" y="4609698"/>
            <a:ext cx="2722282" cy="252935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object 60">
            <a:extLst>
              <a:ext uri="{FF2B5EF4-FFF2-40B4-BE49-F238E27FC236}">
                <a16:creationId xmlns:a16="http://schemas.microsoft.com/office/drawing/2014/main" xmlns="" id="{1C785F4B-A60C-AF60-6B78-7769E1C63FE2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2835460" y="1890748"/>
            <a:ext cx="122040" cy="122040"/>
          </a:xfrm>
          <a:prstGeom prst="rect">
            <a:avLst/>
          </a:prstGeom>
          <a:ln w="0">
            <a:noFill/>
          </a:ln>
        </p:spPr>
      </p:pic>
      <p:pic>
        <p:nvPicPr>
          <p:cNvPr id="7" name="object 60">
            <a:extLst>
              <a:ext uri="{FF2B5EF4-FFF2-40B4-BE49-F238E27FC236}">
                <a16:creationId xmlns:a16="http://schemas.microsoft.com/office/drawing/2014/main" xmlns="" id="{51461088-047A-5A21-F7F8-D320E4C41938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3310291" y="3473183"/>
            <a:ext cx="122040" cy="122040"/>
          </a:xfrm>
          <a:prstGeom prst="rect">
            <a:avLst/>
          </a:prstGeom>
          <a:ln w="0">
            <a:noFill/>
          </a:ln>
        </p:spPr>
      </p:pic>
      <p:pic>
        <p:nvPicPr>
          <p:cNvPr id="8" name="object 60">
            <a:extLst>
              <a:ext uri="{FF2B5EF4-FFF2-40B4-BE49-F238E27FC236}">
                <a16:creationId xmlns:a16="http://schemas.microsoft.com/office/drawing/2014/main" xmlns="" id="{462E655A-248E-CC25-1F2A-C976F0817469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530635" y="3751610"/>
            <a:ext cx="122040" cy="122040"/>
          </a:xfrm>
          <a:prstGeom prst="rect">
            <a:avLst/>
          </a:prstGeom>
          <a:ln w="0">
            <a:noFill/>
          </a:ln>
        </p:spPr>
      </p:pic>
      <p:pic>
        <p:nvPicPr>
          <p:cNvPr id="11" name="object 60">
            <a:extLst>
              <a:ext uri="{FF2B5EF4-FFF2-40B4-BE49-F238E27FC236}">
                <a16:creationId xmlns:a16="http://schemas.microsoft.com/office/drawing/2014/main" xmlns="" id="{9763508D-A35D-4D33-63CE-E7BB0F6CDCA1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7161406" y="2059546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xmlns="" id="{73B08169-628A-C757-902D-673C352B28ED}"/>
              </a:ext>
            </a:extLst>
          </p:cNvPr>
          <p:cNvSpPr/>
          <p:nvPr/>
        </p:nvSpPr>
        <p:spPr>
          <a:xfrm rot="10800000">
            <a:off x="1792419" y="4247021"/>
            <a:ext cx="99166" cy="78715"/>
          </a:xfrm>
          <a:prstGeom prst="triangle">
            <a:avLst/>
          </a:prstGeom>
          <a:solidFill>
            <a:srgbClr val="0066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>
            <a:extLst>
              <a:ext uri="{FF2B5EF4-FFF2-40B4-BE49-F238E27FC236}">
                <a16:creationId xmlns:a16="http://schemas.microsoft.com/office/drawing/2014/main" xmlns="" id="{E3E1C51E-20BE-6A36-1C58-D049D43B8EAB}"/>
              </a:ext>
            </a:extLst>
          </p:cNvPr>
          <p:cNvSpPr/>
          <p:nvPr/>
        </p:nvSpPr>
        <p:spPr>
          <a:xfrm rot="10800000">
            <a:off x="7416576" y="4488964"/>
            <a:ext cx="99166" cy="78715"/>
          </a:xfrm>
          <a:prstGeom prst="triangle">
            <a:avLst/>
          </a:prstGeom>
          <a:solidFill>
            <a:srgbClr val="0066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74191C5-F078-4E83-2310-0F842E7C689D}"/>
              </a:ext>
            </a:extLst>
          </p:cNvPr>
          <p:cNvSpPr txBox="1"/>
          <p:nvPr/>
        </p:nvSpPr>
        <p:spPr>
          <a:xfrm>
            <a:off x="3107631" y="161799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45,0 %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31EB02C-61D0-E7D6-F064-0E4098EFA86A}"/>
              </a:ext>
            </a:extLst>
          </p:cNvPr>
          <p:cNvSpPr txBox="1"/>
          <p:nvPr/>
        </p:nvSpPr>
        <p:spPr>
          <a:xfrm>
            <a:off x="3455258" y="274218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1,6%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F3BCA4E-1AC3-FA5E-03D8-B48D6263B7C8}"/>
              </a:ext>
            </a:extLst>
          </p:cNvPr>
          <p:cNvSpPr txBox="1"/>
          <p:nvPr/>
        </p:nvSpPr>
        <p:spPr>
          <a:xfrm>
            <a:off x="6259165" y="180266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45,9%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E64152B-BF02-4E7C-0788-FBB864DCC3CF}"/>
              </a:ext>
            </a:extLst>
          </p:cNvPr>
          <p:cNvSpPr txBox="1"/>
          <p:nvPr/>
        </p:nvSpPr>
        <p:spPr>
          <a:xfrm>
            <a:off x="5675084" y="283249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7,5%</a:t>
            </a:r>
          </a:p>
        </p:txBody>
      </p:sp>
    </p:spTree>
    <p:extLst>
      <p:ext uri="{BB962C8B-B14F-4D97-AF65-F5344CB8AC3E}">
        <p14:creationId xmlns:p14="http://schemas.microsoft.com/office/powerpoint/2010/main" val="3520775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3431</TotalTime>
  <Words>1910</Words>
  <Application>Microsoft Office PowerPoint</Application>
  <PresentationFormat>Произвольный</PresentationFormat>
  <Paragraphs>667</Paragraphs>
  <Slides>31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Office Theme</vt:lpstr>
      <vt:lpstr>Office Theme</vt:lpstr>
      <vt:lpstr>Office Theme</vt:lpstr>
      <vt:lpstr>Презентация PowerPoint</vt:lpstr>
      <vt:lpstr>Презентация PowerPoint</vt:lpstr>
      <vt:lpstr>25</vt:lpstr>
      <vt:lpstr>25</vt:lpstr>
      <vt:lpstr>ОСНОВНЫЕ ПАРАМЕТРЫ БЮДЖЕТА КМР ЛО - 2025</vt:lpstr>
      <vt:lpstr>Презентация PowerPoint</vt:lpstr>
      <vt:lpstr>Презентация PowerPoint</vt:lpstr>
      <vt:lpstr>СТРУКТУРА ДОХОДОВ- 2025 </vt:lpstr>
      <vt:lpstr>СТРУКТУРА ПОСТУПЛЕНИЙ НЕНАЛОГОВЫХ ДОХОДОВ В  БЮДЖЕТ КИРОВСКОГО МУНИЦИПАЛЬНОГО РАЙОНА ЛО - 2025  </vt:lpstr>
      <vt:lpstr>СТРУКТУРА БЕЗВОЗМЕЗДНЫХ ПОСТУПЛЕНИЙ ОТ ДРУГИХ БЮДЖЕТОВ - 2025 </vt:lpstr>
      <vt:lpstr>Презентация PowerPoint</vt:lpstr>
      <vt:lpstr>ДИНАМИКА ИСПОЛНЕНИЯ БЮДЖЕТА КИРОВСКОГО МУНИЦИПАЛЬНОГО РАЙОНА ЛЕНИНГРАДСКОЙ ОБЛАСТИ  </vt:lpstr>
      <vt:lpstr>ДИНАМИКА ИСПОЛНЕНИЯ БЮДЖЕТА КИРОВСКОГО МУНИЦИПАЛЬНОГО РАЙОНА ЛЕНИНГРАДСКОЙ ОБЛАСТИ  </vt:lpstr>
      <vt:lpstr>ДИНАМИКА ИСПОЛНЕНИЯ БЮДЖЕТА КИРОВСКОГО МУНИЦИПАЛЬНОГО РАЙОНА ЛЕНИНГРАДСКОЙ ОБЛАСТИ  </vt:lpstr>
      <vt:lpstr>ДИНАМИКА ИСПОЛНЕНИЯ БЮДЖЕТА КИРОВСКОГО МУНИЦИПАЛЬНОГО РАЙОНА ЛЕНИНГРАДСКОЙ ОБЛАСТИ  </vt:lpstr>
      <vt:lpstr>ДИНАМИКА ИСПОЛНЕНИЯ БЮДЖЕТА КИРОВСКОГО МУНИЦИПАЛЬНОГО РАЙОНА ЛЕНИНГРАДСКОЙ ОБЛАСТИ  </vt:lpstr>
      <vt:lpstr>РАСХОДЫ РАЙОННОГО БЮДЖЕТА - 2025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25</vt:lpstr>
      <vt:lpstr>25</vt:lpstr>
      <vt:lpstr>Презентация PowerPoint</vt:lpstr>
      <vt:lpstr>ФИНАНСОВАЯ ПОДДЕРЖКА МЕСТНЫХ БЮДЖЕТОВ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222</cp:revision>
  <cp:lastPrinted>2026-04-16T13:18:43Z</cp:lastPrinted>
  <dcterms:modified xsi:type="dcterms:W3CDTF">2026-04-29T10:03:01Z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2024-11-04T11:52:05Z</dcterms:created>
  <dc:creator/>
  <dc:description/>
  <dc:language>en-US</dc:language>
  <cp:lastModifiedBy/>
  <dcterms:modified xsi:type="dcterms:W3CDTF">2024-11-14T23:33:29Z</dcterms:modified>
  <cp:revision>18</cp:revision>
  <dc:subject/>
  <dc:title/>
</cp:coreProperties>
</file>